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62" r:id="rId4"/>
    <p:sldId id="258" r:id="rId5"/>
    <p:sldId id="259" r:id="rId6"/>
    <p:sldId id="260" r:id="rId7"/>
    <p:sldId id="261" r:id="rId8"/>
  </p:sldIdLst>
  <p:sldSz cx="18288000" cy="10287000"/>
  <p:notesSz cx="6858000" cy="9144000"/>
  <p:embeddedFontLst>
    <p:embeddedFont>
      <p:font typeface="Prompt" panose="00000500000000000000" pitchFamily="2" charset="-34"/>
      <p:regular r:id="rId10"/>
      <p:bold r:id="rId11"/>
    </p:embeddedFont>
    <p:embeddedFont>
      <p:font typeface="Prompt Bold" panose="00000800000000000000" charset="-34"/>
      <p:regular r:id="rId12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2" autoAdjust="0"/>
  </p:normalViewPr>
  <p:slideViewPr>
    <p:cSldViewPr>
      <p:cViewPr varScale="1">
        <p:scale>
          <a:sx n="68" d="100"/>
          <a:sy n="68" d="100"/>
        </p:scale>
        <p:origin x="816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font" Target="fonts/font3.fntdata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2.fntdata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font" Target="fonts/font1.fntdata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หัวกระดาษ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ตัวแทนวันที่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AD5E131-6D46-4FC2-AA47-9E00A84DEF1D}" type="datetimeFigureOut">
              <a:rPr lang="en-US" smtClean="0"/>
              <a:t>7/2/2025</a:t>
            </a:fld>
            <a:endParaRPr lang="en-US"/>
          </a:p>
        </p:txBody>
      </p:sp>
      <p:sp>
        <p:nvSpPr>
          <p:cNvPr id="4" name="ตัวแทนรูปบนสไลด์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ตัวแทนบันทึกย่อ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/>
          </a:p>
        </p:txBody>
      </p:sp>
      <p:sp>
        <p:nvSpPr>
          <p:cNvPr id="6" name="ตัวแทนท้ายกระดา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ตัวแทนหมายเลขสไลด์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37154C-DF71-447F-8D11-8995C8995E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41543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7/2/2025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svg"/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11" Type="http://schemas.openxmlformats.org/officeDocument/2006/relationships/image" Target="../media/image10.svg"/><Relationship Id="rId5" Type="http://schemas.openxmlformats.org/officeDocument/2006/relationships/image" Target="../media/image4.sv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sv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C63A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686046" y="646462"/>
            <a:ext cx="8402690" cy="4461756"/>
            <a:chOff x="0" y="0"/>
            <a:chExt cx="2213054" cy="1175113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2213054" cy="1175113"/>
            </a:xfrm>
            <a:custGeom>
              <a:avLst/>
              <a:gdLst/>
              <a:ahLst/>
              <a:cxnLst/>
              <a:rect l="l" t="t" r="r" b="b"/>
              <a:pathLst>
                <a:path w="2213054" h="1175113">
                  <a:moveTo>
                    <a:pt x="46989" y="0"/>
                  </a:moveTo>
                  <a:lnTo>
                    <a:pt x="2166065" y="0"/>
                  </a:lnTo>
                  <a:cubicBezTo>
                    <a:pt x="2192016" y="0"/>
                    <a:pt x="2213054" y="21038"/>
                    <a:pt x="2213054" y="46989"/>
                  </a:cubicBezTo>
                  <a:lnTo>
                    <a:pt x="2213054" y="1128123"/>
                  </a:lnTo>
                  <a:cubicBezTo>
                    <a:pt x="2213054" y="1154075"/>
                    <a:pt x="2192016" y="1175113"/>
                    <a:pt x="2166065" y="1175113"/>
                  </a:cubicBezTo>
                  <a:lnTo>
                    <a:pt x="46989" y="1175113"/>
                  </a:lnTo>
                  <a:cubicBezTo>
                    <a:pt x="21038" y="1175113"/>
                    <a:pt x="0" y="1154075"/>
                    <a:pt x="0" y="1128123"/>
                  </a:cubicBezTo>
                  <a:lnTo>
                    <a:pt x="0" y="46989"/>
                  </a:lnTo>
                  <a:cubicBezTo>
                    <a:pt x="0" y="21038"/>
                    <a:pt x="21038" y="0"/>
                    <a:pt x="46989" y="0"/>
                  </a:cubicBezTo>
                  <a:close/>
                </a:path>
              </a:pathLst>
            </a:custGeom>
            <a:solidFill>
              <a:srgbClr val="FFFFFF"/>
            </a:solidFill>
          </p:spPr>
        </p:sp>
        <p:sp>
          <p:nvSpPr>
            <p:cNvPr id="4" name="TextBox 4"/>
            <p:cNvSpPr txBox="1"/>
            <p:nvPr/>
          </p:nvSpPr>
          <p:spPr>
            <a:xfrm>
              <a:off x="0" y="-38100"/>
              <a:ext cx="2213054" cy="1213213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359"/>
                </a:lnSpc>
              </a:pPr>
              <a:endParaRPr/>
            </a:p>
          </p:txBody>
        </p:sp>
      </p:grpSp>
      <p:grpSp>
        <p:nvGrpSpPr>
          <p:cNvPr id="5" name="Group 5"/>
          <p:cNvGrpSpPr/>
          <p:nvPr/>
        </p:nvGrpSpPr>
        <p:grpSpPr>
          <a:xfrm>
            <a:off x="9148189" y="646462"/>
            <a:ext cx="8532053" cy="4461756"/>
            <a:chOff x="0" y="0"/>
            <a:chExt cx="2247125" cy="1175113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2247125" cy="1175113"/>
            </a:xfrm>
            <a:custGeom>
              <a:avLst/>
              <a:gdLst/>
              <a:ahLst/>
              <a:cxnLst/>
              <a:rect l="l" t="t" r="r" b="b"/>
              <a:pathLst>
                <a:path w="2247125" h="1175113">
                  <a:moveTo>
                    <a:pt x="46277" y="0"/>
                  </a:moveTo>
                  <a:lnTo>
                    <a:pt x="2200848" y="0"/>
                  </a:lnTo>
                  <a:cubicBezTo>
                    <a:pt x="2226406" y="0"/>
                    <a:pt x="2247125" y="20719"/>
                    <a:pt x="2247125" y="46277"/>
                  </a:cubicBezTo>
                  <a:lnTo>
                    <a:pt x="2247125" y="1128836"/>
                  </a:lnTo>
                  <a:cubicBezTo>
                    <a:pt x="2247125" y="1154394"/>
                    <a:pt x="2226406" y="1175113"/>
                    <a:pt x="2200848" y="1175113"/>
                  </a:cubicBezTo>
                  <a:lnTo>
                    <a:pt x="46277" y="1175113"/>
                  </a:lnTo>
                  <a:cubicBezTo>
                    <a:pt x="20719" y="1175113"/>
                    <a:pt x="0" y="1154394"/>
                    <a:pt x="0" y="1128836"/>
                  </a:cubicBezTo>
                  <a:lnTo>
                    <a:pt x="0" y="46277"/>
                  </a:lnTo>
                  <a:cubicBezTo>
                    <a:pt x="0" y="20719"/>
                    <a:pt x="20719" y="0"/>
                    <a:pt x="46277" y="0"/>
                  </a:cubicBezTo>
                  <a:close/>
                </a:path>
              </a:pathLst>
            </a:custGeom>
            <a:solidFill>
              <a:srgbClr val="FFFFFF"/>
            </a:solidFill>
          </p:spPr>
        </p:sp>
        <p:sp>
          <p:nvSpPr>
            <p:cNvPr id="7" name="TextBox 7"/>
            <p:cNvSpPr txBox="1"/>
            <p:nvPr/>
          </p:nvSpPr>
          <p:spPr>
            <a:xfrm>
              <a:off x="0" y="-38100"/>
              <a:ext cx="2247125" cy="1213213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359"/>
                </a:lnSpc>
              </a:pPr>
              <a:endParaRPr/>
            </a:p>
          </p:txBody>
        </p:sp>
      </p:grpSp>
      <p:grpSp>
        <p:nvGrpSpPr>
          <p:cNvPr id="8" name="Group 8"/>
          <p:cNvGrpSpPr/>
          <p:nvPr/>
        </p:nvGrpSpPr>
        <p:grpSpPr>
          <a:xfrm>
            <a:off x="686046" y="5174892"/>
            <a:ext cx="16994196" cy="4459646"/>
            <a:chOff x="0" y="0"/>
            <a:chExt cx="4475838" cy="1174557"/>
          </a:xfrm>
        </p:grpSpPr>
        <p:sp>
          <p:nvSpPr>
            <p:cNvPr id="9" name="Freeform 9"/>
            <p:cNvSpPr/>
            <p:nvPr/>
          </p:nvSpPr>
          <p:spPr>
            <a:xfrm>
              <a:off x="0" y="0"/>
              <a:ext cx="4475838" cy="1174557"/>
            </a:xfrm>
            <a:custGeom>
              <a:avLst/>
              <a:gdLst/>
              <a:ahLst/>
              <a:cxnLst/>
              <a:rect l="l" t="t" r="r" b="b"/>
              <a:pathLst>
                <a:path w="4475838" h="1174557">
                  <a:moveTo>
                    <a:pt x="23234" y="0"/>
                  </a:moveTo>
                  <a:lnTo>
                    <a:pt x="4452604" y="0"/>
                  </a:lnTo>
                  <a:cubicBezTo>
                    <a:pt x="4458766" y="0"/>
                    <a:pt x="4464676" y="2448"/>
                    <a:pt x="4469033" y="6805"/>
                  </a:cubicBezTo>
                  <a:cubicBezTo>
                    <a:pt x="4473390" y="11162"/>
                    <a:pt x="4475838" y="17072"/>
                    <a:pt x="4475838" y="23234"/>
                  </a:cubicBezTo>
                  <a:lnTo>
                    <a:pt x="4475838" y="1151323"/>
                  </a:lnTo>
                  <a:cubicBezTo>
                    <a:pt x="4475838" y="1157485"/>
                    <a:pt x="4473390" y="1163395"/>
                    <a:pt x="4469033" y="1167752"/>
                  </a:cubicBezTo>
                  <a:cubicBezTo>
                    <a:pt x="4464676" y="1172109"/>
                    <a:pt x="4458766" y="1174557"/>
                    <a:pt x="4452604" y="1174557"/>
                  </a:cubicBezTo>
                  <a:lnTo>
                    <a:pt x="23234" y="1174557"/>
                  </a:lnTo>
                  <a:cubicBezTo>
                    <a:pt x="17072" y="1174557"/>
                    <a:pt x="11162" y="1172109"/>
                    <a:pt x="6805" y="1167752"/>
                  </a:cubicBezTo>
                  <a:cubicBezTo>
                    <a:pt x="2448" y="1163395"/>
                    <a:pt x="0" y="1157485"/>
                    <a:pt x="0" y="1151323"/>
                  </a:cubicBezTo>
                  <a:lnTo>
                    <a:pt x="0" y="23234"/>
                  </a:lnTo>
                  <a:cubicBezTo>
                    <a:pt x="0" y="17072"/>
                    <a:pt x="2448" y="11162"/>
                    <a:pt x="6805" y="6805"/>
                  </a:cubicBezTo>
                  <a:cubicBezTo>
                    <a:pt x="11162" y="2448"/>
                    <a:pt x="17072" y="0"/>
                    <a:pt x="23234" y="0"/>
                  </a:cubicBezTo>
                  <a:close/>
                </a:path>
              </a:pathLst>
            </a:custGeom>
            <a:solidFill>
              <a:srgbClr val="FFFFFF"/>
            </a:solidFill>
          </p:spPr>
        </p:sp>
        <p:sp>
          <p:nvSpPr>
            <p:cNvPr id="10" name="TextBox 10"/>
            <p:cNvSpPr txBox="1"/>
            <p:nvPr/>
          </p:nvSpPr>
          <p:spPr>
            <a:xfrm>
              <a:off x="0" y="-38100"/>
              <a:ext cx="4475838" cy="1212657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359"/>
                </a:lnSpc>
              </a:pPr>
              <a:endParaRPr/>
            </a:p>
          </p:txBody>
        </p:sp>
      </p:grpSp>
      <p:sp>
        <p:nvSpPr>
          <p:cNvPr id="11" name="Freeform 11"/>
          <p:cNvSpPr/>
          <p:nvPr/>
        </p:nvSpPr>
        <p:spPr>
          <a:xfrm>
            <a:off x="6328775" y="8358525"/>
            <a:ext cx="5519921" cy="1856701"/>
          </a:xfrm>
          <a:custGeom>
            <a:avLst/>
            <a:gdLst/>
            <a:ahLst/>
            <a:cxnLst/>
            <a:rect l="l" t="t" r="r" b="b"/>
            <a:pathLst>
              <a:path w="5519921" h="1856701">
                <a:moveTo>
                  <a:pt x="0" y="0"/>
                </a:moveTo>
                <a:lnTo>
                  <a:pt x="5519922" y="0"/>
                </a:lnTo>
                <a:lnTo>
                  <a:pt x="5519922" y="1856700"/>
                </a:lnTo>
                <a:lnTo>
                  <a:pt x="0" y="185670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</p:sp>
      <p:grpSp>
        <p:nvGrpSpPr>
          <p:cNvPr id="12" name="Group 12"/>
          <p:cNvGrpSpPr/>
          <p:nvPr/>
        </p:nvGrpSpPr>
        <p:grpSpPr>
          <a:xfrm>
            <a:off x="5580340" y="1601708"/>
            <a:ext cx="7108269" cy="7108269"/>
            <a:chOff x="0" y="0"/>
            <a:chExt cx="9477692" cy="9477692"/>
          </a:xfrm>
        </p:grpSpPr>
        <p:sp>
          <p:nvSpPr>
            <p:cNvPr id="13" name="Freeform 13"/>
            <p:cNvSpPr/>
            <p:nvPr/>
          </p:nvSpPr>
          <p:spPr>
            <a:xfrm>
              <a:off x="0" y="0"/>
              <a:ext cx="9477692" cy="9477692"/>
            </a:xfrm>
            <a:custGeom>
              <a:avLst/>
              <a:gdLst/>
              <a:ahLst/>
              <a:cxnLst/>
              <a:rect l="l" t="t" r="r" b="b"/>
              <a:pathLst>
                <a:path w="9477692" h="9477692">
                  <a:moveTo>
                    <a:pt x="0" y="0"/>
                  </a:moveTo>
                  <a:lnTo>
                    <a:pt x="9477692" y="0"/>
                  </a:lnTo>
                  <a:lnTo>
                    <a:pt x="9477692" y="9477692"/>
                  </a:lnTo>
                  <a:lnTo>
                    <a:pt x="0" y="947769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4"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/>
              </a:stretch>
            </a:blipFill>
          </p:spPr>
        </p:sp>
        <p:grpSp>
          <p:nvGrpSpPr>
            <p:cNvPr id="14" name="Group 14"/>
            <p:cNvGrpSpPr/>
            <p:nvPr/>
          </p:nvGrpSpPr>
          <p:grpSpPr>
            <a:xfrm>
              <a:off x="2233602" y="2233602"/>
              <a:ext cx="5010487" cy="5010487"/>
              <a:chOff x="0" y="0"/>
              <a:chExt cx="812800" cy="812800"/>
            </a:xfrm>
          </p:grpSpPr>
          <p:sp>
            <p:nvSpPr>
              <p:cNvPr id="15" name="Freeform 15"/>
              <p:cNvSpPr/>
              <p:nvPr/>
            </p:nvSpPr>
            <p:spPr>
              <a:xfrm>
                <a:off x="0" y="0"/>
                <a:ext cx="812800" cy="812800"/>
              </a:xfrm>
              <a:custGeom>
                <a:avLst/>
                <a:gdLst/>
                <a:ahLst/>
                <a:cxnLst/>
                <a:rect l="l" t="t" r="r" b="b"/>
                <a:pathLst>
                  <a:path w="812800" h="812800">
                    <a:moveTo>
                      <a:pt x="406400" y="0"/>
                    </a:moveTo>
                    <a:cubicBezTo>
                      <a:pt x="181951" y="0"/>
                      <a:pt x="0" y="181951"/>
                      <a:pt x="0" y="406400"/>
                    </a:cubicBezTo>
                    <a:cubicBezTo>
                      <a:pt x="0" y="630849"/>
                      <a:pt x="181951" y="812800"/>
                      <a:pt x="406400" y="812800"/>
                    </a:cubicBezTo>
                    <a:cubicBezTo>
                      <a:pt x="630849" y="812800"/>
                      <a:pt x="812800" y="630849"/>
                      <a:pt x="812800" y="406400"/>
                    </a:cubicBezTo>
                    <a:cubicBezTo>
                      <a:pt x="812800" y="181951"/>
                      <a:pt x="630849" y="0"/>
                      <a:pt x="406400" y="0"/>
                    </a:cubicBezTo>
                    <a:close/>
                  </a:path>
                </a:pathLst>
              </a:custGeom>
              <a:solidFill>
                <a:srgbClr val="FFFFFF"/>
              </a:solidFill>
            </p:spPr>
          </p:sp>
          <p:sp>
            <p:nvSpPr>
              <p:cNvPr id="16" name="TextBox 16"/>
              <p:cNvSpPr txBox="1"/>
              <p:nvPr/>
            </p:nvSpPr>
            <p:spPr>
              <a:xfrm>
                <a:off x="76200" y="38100"/>
                <a:ext cx="660400" cy="698500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2659"/>
                  </a:lnSpc>
                  <a:spcBef>
                    <a:spcPct val="0"/>
                  </a:spcBef>
                </a:pPr>
                <a:endParaRPr/>
              </a:p>
            </p:txBody>
          </p:sp>
        </p:grpSp>
      </p:grpSp>
      <p:sp>
        <p:nvSpPr>
          <p:cNvPr id="17" name="Freeform 17"/>
          <p:cNvSpPr/>
          <p:nvPr/>
        </p:nvSpPr>
        <p:spPr>
          <a:xfrm>
            <a:off x="8355476" y="3677421"/>
            <a:ext cx="1503849" cy="1526046"/>
          </a:xfrm>
          <a:custGeom>
            <a:avLst/>
            <a:gdLst/>
            <a:ahLst/>
            <a:cxnLst/>
            <a:rect l="l" t="t" r="r" b="b"/>
            <a:pathLst>
              <a:path w="1503849" h="1526046">
                <a:moveTo>
                  <a:pt x="0" y="0"/>
                </a:moveTo>
                <a:lnTo>
                  <a:pt x="1503849" y="0"/>
                </a:lnTo>
                <a:lnTo>
                  <a:pt x="1503849" y="1526046"/>
                </a:lnTo>
                <a:lnTo>
                  <a:pt x="0" y="1526046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</p:sp>
      <p:sp>
        <p:nvSpPr>
          <p:cNvPr id="18" name="Freeform 18"/>
          <p:cNvSpPr/>
          <p:nvPr/>
        </p:nvSpPr>
        <p:spPr>
          <a:xfrm>
            <a:off x="15589600" y="8184520"/>
            <a:ext cx="2536475" cy="2818306"/>
          </a:xfrm>
          <a:custGeom>
            <a:avLst/>
            <a:gdLst/>
            <a:ahLst/>
            <a:cxnLst/>
            <a:rect l="l" t="t" r="r" b="b"/>
            <a:pathLst>
              <a:path w="2536475" h="2818306">
                <a:moveTo>
                  <a:pt x="0" y="0"/>
                </a:moveTo>
                <a:lnTo>
                  <a:pt x="2536475" y="0"/>
                </a:lnTo>
                <a:lnTo>
                  <a:pt x="2536475" y="2818306"/>
                </a:lnTo>
                <a:lnTo>
                  <a:pt x="0" y="2818306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</p:sp>
      <p:grpSp>
        <p:nvGrpSpPr>
          <p:cNvPr id="19" name="Group 19"/>
          <p:cNvGrpSpPr/>
          <p:nvPr/>
        </p:nvGrpSpPr>
        <p:grpSpPr>
          <a:xfrm>
            <a:off x="272564" y="8249290"/>
            <a:ext cx="3022757" cy="2482475"/>
            <a:chOff x="0" y="0"/>
            <a:chExt cx="4030343" cy="3309966"/>
          </a:xfrm>
        </p:grpSpPr>
        <p:sp>
          <p:nvSpPr>
            <p:cNvPr id="20" name="Freeform 20"/>
            <p:cNvSpPr/>
            <p:nvPr/>
          </p:nvSpPr>
          <p:spPr>
            <a:xfrm rot="-788213">
              <a:off x="246117" y="368398"/>
              <a:ext cx="3538109" cy="2573171"/>
            </a:xfrm>
            <a:custGeom>
              <a:avLst/>
              <a:gdLst/>
              <a:ahLst/>
              <a:cxnLst/>
              <a:rect l="l" t="t" r="r" b="b"/>
              <a:pathLst>
                <a:path w="3538109" h="2573171">
                  <a:moveTo>
                    <a:pt x="0" y="0"/>
                  </a:moveTo>
                  <a:lnTo>
                    <a:pt x="3538109" y="0"/>
                  </a:lnTo>
                  <a:lnTo>
                    <a:pt x="3538109" y="2573170"/>
                  </a:lnTo>
                  <a:lnTo>
                    <a:pt x="0" y="2573170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10">
                <a:extLst>
                  <a:ext uri="{96DAC541-7B7A-43D3-8B79-37D633B846F1}">
                    <asvg:svgBlip xmlns:asvg="http://schemas.microsoft.com/office/drawing/2016/SVG/main" r:embed="rId11"/>
                  </a:ext>
                </a:extLst>
              </a:blip>
              <a:stretch>
                <a:fillRect/>
              </a:stretch>
            </a:blipFill>
          </p:spPr>
        </p:sp>
        <p:sp>
          <p:nvSpPr>
            <p:cNvPr id="21" name="Freeform 21"/>
            <p:cNvSpPr/>
            <p:nvPr/>
          </p:nvSpPr>
          <p:spPr>
            <a:xfrm>
              <a:off x="1490412" y="1492594"/>
              <a:ext cx="1477001" cy="1661248"/>
            </a:xfrm>
            <a:custGeom>
              <a:avLst/>
              <a:gdLst/>
              <a:ahLst/>
              <a:cxnLst/>
              <a:rect l="l" t="t" r="r" b="b"/>
              <a:pathLst>
                <a:path w="1477001" h="1661248">
                  <a:moveTo>
                    <a:pt x="0" y="0"/>
                  </a:moveTo>
                  <a:lnTo>
                    <a:pt x="1477000" y="0"/>
                  </a:lnTo>
                  <a:lnTo>
                    <a:pt x="1477000" y="1661248"/>
                  </a:lnTo>
                  <a:lnTo>
                    <a:pt x="0" y="166124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12">
                <a:extLst>
                  <a:ext uri="{96DAC541-7B7A-43D3-8B79-37D633B846F1}">
                    <asvg:svgBlip xmlns:asvg="http://schemas.microsoft.com/office/drawing/2016/SVG/main" r:embed="rId13"/>
                  </a:ext>
                </a:extLst>
              </a:blip>
              <a:stretch>
                <a:fillRect/>
              </a:stretch>
            </a:blipFill>
          </p:spPr>
        </p:sp>
      </p:grpSp>
      <p:sp>
        <p:nvSpPr>
          <p:cNvPr id="22" name="TextBox 22"/>
          <p:cNvSpPr txBox="1"/>
          <p:nvPr/>
        </p:nvSpPr>
        <p:spPr>
          <a:xfrm>
            <a:off x="7567829" y="5420682"/>
            <a:ext cx="3133291" cy="90779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6587"/>
              </a:lnSpc>
            </a:pPr>
            <a:r>
              <a:rPr lang="en-US" sz="7659" b="1">
                <a:solidFill>
                  <a:srgbClr val="224680"/>
                </a:solidFill>
                <a:latin typeface="Prompt Bold"/>
                <a:ea typeface="Prompt Bold"/>
                <a:cs typeface="Prompt Bold"/>
                <a:sym typeface="Prompt Bold"/>
              </a:rPr>
              <a:t>SWOT</a:t>
            </a:r>
          </a:p>
        </p:txBody>
      </p:sp>
      <p:sp>
        <p:nvSpPr>
          <p:cNvPr id="23" name="TextBox 23"/>
          <p:cNvSpPr txBox="1"/>
          <p:nvPr/>
        </p:nvSpPr>
        <p:spPr>
          <a:xfrm rot="-2791631">
            <a:off x="5692425" y="2665680"/>
            <a:ext cx="2920432" cy="102961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6017"/>
              </a:lnSpc>
            </a:pPr>
            <a:r>
              <a:rPr lang="en-US" sz="4298">
                <a:solidFill>
                  <a:srgbClr val="FFFFFF"/>
                </a:solidFill>
                <a:latin typeface="Prompt"/>
                <a:ea typeface="Prompt"/>
                <a:cs typeface="Prompt"/>
                <a:sym typeface="Prompt"/>
              </a:rPr>
              <a:t>Strengths</a:t>
            </a:r>
          </a:p>
          <a:p>
            <a:pPr algn="ctr">
              <a:lnSpc>
                <a:spcPts val="6017"/>
              </a:lnSpc>
            </a:pPr>
            <a:endParaRPr lang="en-US" sz="4298">
              <a:solidFill>
                <a:srgbClr val="FFFFFF"/>
              </a:solidFill>
              <a:latin typeface="Prompt"/>
              <a:ea typeface="Prompt"/>
              <a:cs typeface="Prompt"/>
              <a:sym typeface="Prompt"/>
            </a:endParaRPr>
          </a:p>
        </p:txBody>
      </p:sp>
      <p:sp>
        <p:nvSpPr>
          <p:cNvPr id="24" name="TextBox 24"/>
          <p:cNvSpPr txBox="1"/>
          <p:nvPr/>
        </p:nvSpPr>
        <p:spPr>
          <a:xfrm rot="-2791631">
            <a:off x="6716182" y="3245566"/>
            <a:ext cx="1449674" cy="58758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057"/>
              </a:lnSpc>
            </a:pPr>
            <a:r>
              <a:rPr lang="en-US" sz="2898">
                <a:solidFill>
                  <a:srgbClr val="FFFFFF"/>
                </a:solidFill>
                <a:latin typeface="Prompt"/>
                <a:ea typeface="Prompt"/>
                <a:cs typeface="Prompt"/>
                <a:sym typeface="Prompt"/>
              </a:rPr>
              <a:t>(จุดแข็ง)</a:t>
            </a:r>
          </a:p>
        </p:txBody>
      </p:sp>
      <p:sp>
        <p:nvSpPr>
          <p:cNvPr id="25" name="TextBox 25"/>
          <p:cNvSpPr txBox="1"/>
          <p:nvPr/>
        </p:nvSpPr>
        <p:spPr>
          <a:xfrm rot="2700000">
            <a:off x="10040137" y="3206243"/>
            <a:ext cx="1483632" cy="58817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057"/>
              </a:lnSpc>
            </a:pPr>
            <a:r>
              <a:rPr lang="en-US" sz="2898">
                <a:solidFill>
                  <a:srgbClr val="224680"/>
                </a:solidFill>
                <a:latin typeface="Prompt"/>
                <a:ea typeface="Prompt"/>
                <a:cs typeface="Prompt"/>
                <a:sym typeface="Prompt"/>
              </a:rPr>
              <a:t>(จุดอ่อน)</a:t>
            </a:r>
          </a:p>
        </p:txBody>
      </p:sp>
      <p:sp>
        <p:nvSpPr>
          <p:cNvPr id="26" name="TextBox 26"/>
          <p:cNvSpPr txBox="1"/>
          <p:nvPr/>
        </p:nvSpPr>
        <p:spPr>
          <a:xfrm rot="2700000">
            <a:off x="9285224" y="2693670"/>
            <a:ext cx="3624034" cy="120152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6017"/>
              </a:lnSpc>
            </a:pPr>
            <a:r>
              <a:rPr lang="en-US" sz="4298">
                <a:solidFill>
                  <a:srgbClr val="224680"/>
                </a:solidFill>
                <a:latin typeface="Prompt"/>
                <a:ea typeface="Prompt"/>
                <a:cs typeface="Prompt"/>
                <a:sym typeface="Prompt"/>
              </a:rPr>
              <a:t>Weaknesses</a:t>
            </a:r>
          </a:p>
          <a:p>
            <a:pPr algn="ctr">
              <a:lnSpc>
                <a:spcPts val="6017"/>
              </a:lnSpc>
            </a:pPr>
            <a:endParaRPr lang="en-US" sz="4298">
              <a:solidFill>
                <a:srgbClr val="224680"/>
              </a:solidFill>
              <a:latin typeface="Prompt"/>
              <a:ea typeface="Prompt"/>
              <a:cs typeface="Prompt"/>
              <a:sym typeface="Prompt"/>
            </a:endParaRPr>
          </a:p>
        </p:txBody>
      </p:sp>
      <p:sp>
        <p:nvSpPr>
          <p:cNvPr id="27" name="TextBox 27"/>
          <p:cNvSpPr txBox="1"/>
          <p:nvPr/>
        </p:nvSpPr>
        <p:spPr>
          <a:xfrm rot="-2875276">
            <a:off x="9418461" y="6541547"/>
            <a:ext cx="3971142" cy="131308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6017"/>
              </a:lnSpc>
            </a:pPr>
            <a:r>
              <a:rPr lang="en-US" sz="4298" dirty="0">
                <a:solidFill>
                  <a:srgbClr val="FFFFFF"/>
                </a:solidFill>
                <a:latin typeface="Prompt"/>
                <a:ea typeface="Prompt"/>
                <a:cs typeface="Prompt"/>
                <a:sym typeface="Prompt"/>
              </a:rPr>
              <a:t>Opportunities</a:t>
            </a:r>
          </a:p>
          <a:p>
            <a:pPr algn="ctr">
              <a:lnSpc>
                <a:spcPts val="6017"/>
              </a:lnSpc>
            </a:pPr>
            <a:endParaRPr lang="en-US" sz="4298" dirty="0">
              <a:solidFill>
                <a:srgbClr val="FFFFFF"/>
              </a:solidFill>
              <a:latin typeface="Prompt"/>
              <a:ea typeface="Prompt"/>
              <a:cs typeface="Prompt"/>
              <a:sym typeface="Prompt"/>
            </a:endParaRPr>
          </a:p>
        </p:txBody>
      </p:sp>
      <p:sp>
        <p:nvSpPr>
          <p:cNvPr id="28" name="TextBox 28"/>
          <p:cNvSpPr txBox="1"/>
          <p:nvPr/>
        </p:nvSpPr>
        <p:spPr>
          <a:xfrm rot="7879148" flipV="1">
            <a:off x="10082746" y="6404661"/>
            <a:ext cx="1308193" cy="52578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4057"/>
              </a:lnSpc>
            </a:pPr>
            <a:r>
              <a:rPr lang="en-US" sz="2898" dirty="0">
                <a:solidFill>
                  <a:srgbClr val="FFFFFF"/>
                </a:solidFill>
                <a:latin typeface="Prompt"/>
                <a:ea typeface="Prompt"/>
                <a:cs typeface="Prompt"/>
                <a:sym typeface="Prompt"/>
              </a:rPr>
              <a:t>(</a:t>
            </a:r>
            <a:r>
              <a:rPr lang="en-US" sz="2898" dirty="0" err="1">
                <a:solidFill>
                  <a:srgbClr val="FFFFFF"/>
                </a:solidFill>
                <a:latin typeface="Prompt"/>
                <a:ea typeface="Prompt"/>
                <a:cs typeface="Prompt"/>
                <a:sym typeface="Prompt"/>
              </a:rPr>
              <a:t>โอกาส</a:t>
            </a:r>
            <a:r>
              <a:rPr lang="en-US" sz="2898" dirty="0">
                <a:solidFill>
                  <a:srgbClr val="FFFFFF"/>
                </a:solidFill>
                <a:latin typeface="Prompt"/>
                <a:ea typeface="Prompt"/>
                <a:cs typeface="Prompt"/>
                <a:sym typeface="Prompt"/>
              </a:rPr>
              <a:t>)</a:t>
            </a:r>
          </a:p>
        </p:txBody>
      </p:sp>
      <p:sp>
        <p:nvSpPr>
          <p:cNvPr id="29" name="TextBox 29"/>
          <p:cNvSpPr txBox="1"/>
          <p:nvPr/>
        </p:nvSpPr>
        <p:spPr>
          <a:xfrm rot="2863041">
            <a:off x="6662664" y="6444552"/>
            <a:ext cx="1648214" cy="61559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057"/>
              </a:lnSpc>
            </a:pPr>
            <a:r>
              <a:rPr lang="en-US" sz="2898">
                <a:solidFill>
                  <a:srgbClr val="224680"/>
                </a:solidFill>
                <a:latin typeface="Prompt"/>
                <a:ea typeface="Prompt"/>
                <a:cs typeface="Prompt"/>
                <a:sym typeface="Prompt"/>
              </a:rPr>
              <a:t>(อุปสรรค)</a:t>
            </a:r>
          </a:p>
        </p:txBody>
      </p:sp>
      <p:sp>
        <p:nvSpPr>
          <p:cNvPr id="30" name="TextBox 30"/>
          <p:cNvSpPr txBox="1"/>
          <p:nvPr/>
        </p:nvSpPr>
        <p:spPr>
          <a:xfrm rot="2700000">
            <a:off x="5974874" y="6624655"/>
            <a:ext cx="2347066" cy="92828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6017"/>
              </a:lnSpc>
            </a:pPr>
            <a:r>
              <a:rPr lang="en-US" sz="4298">
                <a:solidFill>
                  <a:srgbClr val="224680"/>
                </a:solidFill>
                <a:latin typeface="Prompt"/>
                <a:ea typeface="Prompt"/>
                <a:cs typeface="Prompt"/>
                <a:sym typeface="Prompt"/>
              </a:rPr>
              <a:t>Threats</a:t>
            </a:r>
          </a:p>
          <a:p>
            <a:pPr algn="ctr">
              <a:lnSpc>
                <a:spcPts val="6017"/>
              </a:lnSpc>
            </a:pPr>
            <a:endParaRPr lang="en-US" sz="4298">
              <a:solidFill>
                <a:srgbClr val="224680"/>
              </a:solidFill>
              <a:latin typeface="Prompt"/>
              <a:ea typeface="Prompt"/>
              <a:cs typeface="Prompt"/>
              <a:sym typeface="Prompt"/>
            </a:endParaRPr>
          </a:p>
        </p:txBody>
      </p:sp>
      <p:sp>
        <p:nvSpPr>
          <p:cNvPr id="31" name="TextBox 31"/>
          <p:cNvSpPr txBox="1"/>
          <p:nvPr/>
        </p:nvSpPr>
        <p:spPr>
          <a:xfrm>
            <a:off x="914400" y="1333500"/>
            <a:ext cx="7468311" cy="32316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369292" lvl="1" indent="-184646" algn="l">
              <a:lnSpc>
                <a:spcPts val="2394"/>
              </a:lnSpc>
              <a:buFont typeface="Arial"/>
              <a:buChar char="•"/>
            </a:pPr>
            <a:r>
              <a:rPr lang="th-TH" sz="2400" dirty="0">
                <a:solidFill>
                  <a:srgbClr val="224680"/>
                </a:solidFill>
                <a:latin typeface="Prompt" panose="00000500000000000000" pitchFamily="2" charset="-34"/>
                <a:ea typeface="Prompt"/>
                <a:cs typeface="Prompt" panose="00000500000000000000" pitchFamily="2" charset="-34"/>
                <a:sym typeface="Prompt"/>
              </a:rPr>
              <a:t>มี</a:t>
            </a:r>
            <a:r>
              <a:rPr lang="en-US" sz="2400" dirty="0" err="1">
                <a:solidFill>
                  <a:srgbClr val="224680"/>
                </a:solidFill>
                <a:latin typeface="Prompt" panose="00000500000000000000" pitchFamily="2" charset="-34"/>
                <a:ea typeface="Prompt"/>
                <a:cs typeface="Prompt" panose="00000500000000000000" pitchFamily="2" charset="-34"/>
                <a:sym typeface="Prompt"/>
              </a:rPr>
              <a:t>นวัตกรรมกระบวนการทำงาน</a:t>
            </a:r>
            <a:r>
              <a:rPr lang="th-TH" sz="2400" dirty="0">
                <a:solidFill>
                  <a:srgbClr val="224680"/>
                </a:solidFill>
                <a:latin typeface="Prompt" panose="00000500000000000000" pitchFamily="2" charset="-34"/>
                <a:ea typeface="Prompt"/>
                <a:cs typeface="Prompt" panose="00000500000000000000" pitchFamily="2" charset="-34"/>
                <a:sym typeface="Prompt"/>
              </a:rPr>
              <a:t>เป็นของตนเอง</a:t>
            </a:r>
            <a:endParaRPr lang="en-US" sz="2400" dirty="0">
              <a:solidFill>
                <a:srgbClr val="224680"/>
              </a:solidFill>
              <a:latin typeface="Prompt" panose="00000500000000000000" pitchFamily="2" charset="-34"/>
              <a:ea typeface="Prompt"/>
              <a:cs typeface="Prompt" panose="00000500000000000000" pitchFamily="2" charset="-34"/>
              <a:sym typeface="Prompt"/>
            </a:endParaRPr>
          </a:p>
        </p:txBody>
      </p:sp>
      <p:sp>
        <p:nvSpPr>
          <p:cNvPr id="32" name="TextBox 32"/>
          <p:cNvSpPr txBox="1"/>
          <p:nvPr/>
        </p:nvSpPr>
        <p:spPr>
          <a:xfrm>
            <a:off x="9586096" y="762419"/>
            <a:ext cx="8149200" cy="85536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518160" lvl="1" indent="-259080" algn="l">
              <a:lnSpc>
                <a:spcPts val="3359"/>
              </a:lnSpc>
              <a:buFont typeface="Arial"/>
              <a:buChar char="•"/>
            </a:pPr>
            <a:r>
              <a:rPr lang="th-TH" sz="2400" dirty="0">
                <a:solidFill>
                  <a:srgbClr val="224680"/>
                </a:solidFill>
                <a:latin typeface="Prompt"/>
                <a:ea typeface="Prompt"/>
                <a:cs typeface="Prompt"/>
                <a:sym typeface="Prompt"/>
              </a:rPr>
              <a:t>งบประมาณการลงทุนอาจไม่เพียงพอกับการดำเนินงาน </a:t>
            </a:r>
            <a:r>
              <a:rPr lang="en-US" sz="2400" dirty="0">
                <a:solidFill>
                  <a:srgbClr val="224680"/>
                </a:solidFill>
                <a:latin typeface="Prompt"/>
                <a:ea typeface="Prompt"/>
                <a:cs typeface="Prompt"/>
                <a:sym typeface="Prompt"/>
              </a:rPr>
              <a:t>PPA</a:t>
            </a:r>
            <a:r>
              <a:rPr lang="th-TH" sz="2400" dirty="0">
                <a:solidFill>
                  <a:srgbClr val="224680"/>
                </a:solidFill>
                <a:latin typeface="Prompt"/>
                <a:ea typeface="Prompt"/>
                <a:cs typeface="Prompt"/>
                <a:sym typeface="Prompt"/>
              </a:rPr>
              <a:t> ให้แก่โรงเรียนทุกแห่งในกรุงเทพมหานคร</a:t>
            </a:r>
            <a:endParaRPr lang="en-US" sz="2400" dirty="0">
              <a:solidFill>
                <a:srgbClr val="224680"/>
              </a:solidFill>
              <a:latin typeface="Prompt"/>
              <a:ea typeface="Prompt"/>
              <a:cs typeface="Prompt"/>
              <a:sym typeface="Prompt"/>
            </a:endParaRPr>
          </a:p>
        </p:txBody>
      </p:sp>
      <p:sp>
        <p:nvSpPr>
          <p:cNvPr id="33" name="TextBox 33"/>
          <p:cNvSpPr txBox="1"/>
          <p:nvPr/>
        </p:nvSpPr>
        <p:spPr>
          <a:xfrm>
            <a:off x="785452" y="7890647"/>
            <a:ext cx="6516610" cy="111569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453392" lvl="1" indent="-226696" algn="l">
              <a:lnSpc>
                <a:spcPts val="2940"/>
              </a:lnSpc>
              <a:buFont typeface="Arial"/>
              <a:buChar char="•"/>
            </a:pPr>
            <a:r>
              <a:rPr lang="th-TH" sz="2400" dirty="0">
                <a:solidFill>
                  <a:srgbClr val="224680"/>
                </a:solidFill>
                <a:latin typeface="Prompt"/>
                <a:ea typeface="Prompt"/>
                <a:cs typeface="Prompt"/>
                <a:sym typeface="Prompt"/>
              </a:rPr>
              <a:t>คู่</a:t>
            </a:r>
            <a:r>
              <a:rPr lang="en-US" sz="2400" dirty="0" err="1">
                <a:solidFill>
                  <a:srgbClr val="224680"/>
                </a:solidFill>
                <a:latin typeface="Prompt"/>
                <a:ea typeface="Prompt"/>
                <a:cs typeface="Prompt"/>
                <a:sym typeface="Prompt"/>
              </a:rPr>
              <a:t>แข่งขัน</a:t>
            </a:r>
            <a:r>
              <a:rPr lang="th-TH" sz="2400" dirty="0">
                <a:solidFill>
                  <a:srgbClr val="224680"/>
                </a:solidFill>
                <a:latin typeface="Prompt"/>
                <a:ea typeface="Prompt"/>
                <a:cs typeface="Prompt"/>
                <a:sym typeface="Prompt"/>
              </a:rPr>
              <a:t> คือ กฟน. เป็นหน่วยงานภาครัฐ</a:t>
            </a:r>
            <a:br>
              <a:rPr lang="th-TH" sz="2400" dirty="0">
                <a:solidFill>
                  <a:srgbClr val="224680"/>
                </a:solidFill>
                <a:latin typeface="Prompt"/>
                <a:ea typeface="Prompt"/>
                <a:cs typeface="Prompt"/>
                <a:sym typeface="Prompt"/>
              </a:rPr>
            </a:br>
            <a:r>
              <a:rPr lang="th-TH" sz="2400" dirty="0">
                <a:solidFill>
                  <a:srgbClr val="224680"/>
                </a:solidFill>
                <a:latin typeface="Prompt"/>
                <a:ea typeface="Prompt"/>
                <a:cs typeface="Prompt"/>
                <a:sym typeface="Prompt"/>
              </a:rPr>
              <a:t>ทำให้ลูกค้าเกิดความลังเลใจที่จะเลือกบริษัท</a:t>
            </a:r>
            <a:br>
              <a:rPr lang="th-TH" sz="2400" dirty="0">
                <a:solidFill>
                  <a:srgbClr val="224680"/>
                </a:solidFill>
                <a:latin typeface="Prompt"/>
                <a:ea typeface="Prompt"/>
                <a:cs typeface="Prompt"/>
                <a:sym typeface="Prompt"/>
              </a:rPr>
            </a:br>
            <a:r>
              <a:rPr lang="th-TH" sz="2400" dirty="0">
                <a:solidFill>
                  <a:srgbClr val="224680"/>
                </a:solidFill>
                <a:latin typeface="Prompt"/>
                <a:ea typeface="Prompt"/>
                <a:cs typeface="Prompt"/>
                <a:sym typeface="Prompt"/>
              </a:rPr>
              <a:t>เอกชนที่มีขนาดเล็กกว่ามาก</a:t>
            </a:r>
            <a:endParaRPr lang="en-US" sz="2400" dirty="0">
              <a:solidFill>
                <a:srgbClr val="224680"/>
              </a:solidFill>
              <a:latin typeface="Prompt"/>
              <a:ea typeface="Prompt"/>
              <a:cs typeface="Prompt"/>
              <a:sym typeface="Prompt"/>
            </a:endParaRPr>
          </a:p>
        </p:txBody>
      </p:sp>
      <p:sp>
        <p:nvSpPr>
          <p:cNvPr id="34" name="TextBox 34"/>
          <p:cNvSpPr txBox="1"/>
          <p:nvPr/>
        </p:nvSpPr>
        <p:spPr>
          <a:xfrm>
            <a:off x="12344400" y="5409954"/>
            <a:ext cx="5439920" cy="85536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518160" lvl="1" indent="-259080">
              <a:lnSpc>
                <a:spcPts val="3359"/>
              </a:lnSpc>
              <a:buFont typeface="Arial"/>
              <a:buChar char="•"/>
            </a:pPr>
            <a:r>
              <a:rPr lang="th-TH" sz="2400" dirty="0">
                <a:solidFill>
                  <a:srgbClr val="224680"/>
                </a:solidFill>
                <a:latin typeface="Prompt"/>
                <a:ea typeface="Prompt"/>
                <a:cs typeface="Prompt"/>
                <a:sym typeface="Prompt"/>
              </a:rPr>
              <a:t>โรงเรียนสังกัดกรุงเทพมหานครมี</a:t>
            </a:r>
            <a:br>
              <a:rPr lang="th-TH" sz="2400" dirty="0">
                <a:solidFill>
                  <a:srgbClr val="224680"/>
                </a:solidFill>
                <a:latin typeface="Prompt"/>
                <a:ea typeface="Prompt"/>
                <a:cs typeface="Prompt"/>
                <a:sym typeface="Prompt"/>
              </a:rPr>
            </a:br>
            <a:r>
              <a:rPr lang="th-TH" sz="2400" dirty="0">
                <a:solidFill>
                  <a:srgbClr val="224680"/>
                </a:solidFill>
                <a:latin typeface="Prompt"/>
                <a:ea typeface="Prompt"/>
                <a:cs typeface="Prompt"/>
                <a:sym typeface="Prompt"/>
              </a:rPr>
              <a:t>ความต้องการใช้งานโซลา</a:t>
            </a:r>
            <a:r>
              <a:rPr lang="th-TH" sz="2400" dirty="0" err="1">
                <a:solidFill>
                  <a:srgbClr val="224680"/>
                </a:solidFill>
                <a:latin typeface="Prompt"/>
                <a:ea typeface="Prompt"/>
                <a:cs typeface="Prompt"/>
                <a:sym typeface="Prompt"/>
              </a:rPr>
              <a:t>ร์</a:t>
            </a:r>
            <a:r>
              <a:rPr lang="th-TH" sz="2400" dirty="0">
                <a:solidFill>
                  <a:srgbClr val="224680"/>
                </a:solidFill>
                <a:latin typeface="Prompt"/>
                <a:ea typeface="Prompt"/>
                <a:cs typeface="Prompt"/>
                <a:sym typeface="Prompt"/>
              </a:rPr>
              <a:t>เซลล์สูงมาก</a:t>
            </a:r>
            <a:endParaRPr lang="en-US" sz="2400" dirty="0">
              <a:solidFill>
                <a:srgbClr val="224680"/>
              </a:solidFill>
              <a:latin typeface="Prompt"/>
              <a:ea typeface="Prompt"/>
              <a:cs typeface="Prompt"/>
              <a:sym typeface="Prompt"/>
            </a:endParaRPr>
          </a:p>
        </p:txBody>
      </p:sp>
      <p:sp>
        <p:nvSpPr>
          <p:cNvPr id="40" name="TextBox 40"/>
          <p:cNvSpPr txBox="1"/>
          <p:nvPr/>
        </p:nvSpPr>
        <p:spPr>
          <a:xfrm>
            <a:off x="10896600" y="1791135"/>
            <a:ext cx="6686303" cy="85536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518160" lvl="1" indent="-259080" algn="l">
              <a:lnSpc>
                <a:spcPts val="3359"/>
              </a:lnSpc>
              <a:buFont typeface="Arial"/>
              <a:buChar char="•"/>
            </a:pPr>
            <a:r>
              <a:rPr lang="th-TH" sz="2400" dirty="0">
                <a:solidFill>
                  <a:srgbClr val="224680"/>
                </a:solidFill>
                <a:latin typeface="Prompt"/>
                <a:ea typeface="Prompt"/>
                <a:cs typeface="Prompt"/>
                <a:sym typeface="Prompt"/>
              </a:rPr>
              <a:t>บริษัทมีขนาดเล็ก ต้องใช้เวลาสร้างความน่าเชื่อถือยาวนานกว่าลูกค้าจะยอมรับ</a:t>
            </a:r>
            <a:endParaRPr lang="en-US" sz="2400" dirty="0">
              <a:solidFill>
                <a:srgbClr val="224680"/>
              </a:solidFill>
              <a:latin typeface="Prompt"/>
              <a:ea typeface="Prompt"/>
              <a:cs typeface="Prompt"/>
              <a:sym typeface="Prompt"/>
            </a:endParaRPr>
          </a:p>
        </p:txBody>
      </p:sp>
      <p:sp>
        <p:nvSpPr>
          <p:cNvPr id="41" name="TextBox 41"/>
          <p:cNvSpPr txBox="1"/>
          <p:nvPr/>
        </p:nvSpPr>
        <p:spPr>
          <a:xfrm>
            <a:off x="804947" y="5321430"/>
            <a:ext cx="6626063" cy="16414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496571" lvl="1" indent="-248285">
              <a:lnSpc>
                <a:spcPts val="3220"/>
              </a:lnSpc>
              <a:buFont typeface="Arial"/>
              <a:buChar char="•"/>
            </a:pPr>
            <a:r>
              <a:rPr lang="en-US" sz="2400" dirty="0" err="1">
                <a:solidFill>
                  <a:srgbClr val="224680"/>
                </a:solidFill>
                <a:latin typeface="Prompt"/>
                <a:ea typeface="Prompt"/>
                <a:cs typeface="Prompt"/>
                <a:sym typeface="Prompt"/>
              </a:rPr>
              <a:t>นโยบาย</a:t>
            </a:r>
            <a:r>
              <a:rPr lang="th-TH" sz="2400" dirty="0">
                <a:solidFill>
                  <a:srgbClr val="224680"/>
                </a:solidFill>
                <a:latin typeface="Prompt"/>
                <a:ea typeface="Prompt"/>
                <a:cs typeface="Prompt"/>
                <a:sym typeface="Prompt"/>
              </a:rPr>
              <a:t>ภาค</a:t>
            </a:r>
            <a:r>
              <a:rPr lang="en-US" sz="2400" dirty="0" err="1">
                <a:solidFill>
                  <a:srgbClr val="224680"/>
                </a:solidFill>
                <a:latin typeface="Prompt"/>
                <a:ea typeface="Prompt"/>
                <a:cs typeface="Prompt"/>
                <a:sym typeface="Prompt"/>
              </a:rPr>
              <a:t>รัฐ</a:t>
            </a:r>
            <a:r>
              <a:rPr lang="en-US" sz="2400" dirty="0">
                <a:solidFill>
                  <a:srgbClr val="224680"/>
                </a:solidFill>
                <a:latin typeface="Prompt"/>
                <a:ea typeface="Prompt"/>
                <a:cs typeface="Prompt"/>
                <a:sym typeface="Prompt"/>
              </a:rPr>
              <a:t>/</a:t>
            </a:r>
            <a:r>
              <a:rPr lang="th-TH" sz="2400" dirty="0">
                <a:solidFill>
                  <a:srgbClr val="224680"/>
                </a:solidFill>
                <a:latin typeface="Prompt"/>
                <a:ea typeface="Prompt"/>
                <a:cs typeface="Prompt"/>
                <a:sym typeface="Prompt"/>
              </a:rPr>
              <a:t>กฎระเบียบของหน่วยงาน</a:t>
            </a:r>
            <a:br>
              <a:rPr lang="th-TH" sz="2400" dirty="0">
                <a:solidFill>
                  <a:srgbClr val="224680"/>
                </a:solidFill>
                <a:latin typeface="Prompt"/>
                <a:ea typeface="Prompt"/>
                <a:cs typeface="Prompt"/>
                <a:sym typeface="Prompt"/>
              </a:rPr>
            </a:br>
            <a:r>
              <a:rPr lang="th-TH" sz="2400" dirty="0">
                <a:solidFill>
                  <a:srgbClr val="224680"/>
                </a:solidFill>
                <a:latin typeface="Prompt"/>
                <a:ea typeface="Prompt"/>
                <a:cs typeface="Prompt"/>
                <a:sym typeface="Prompt"/>
              </a:rPr>
              <a:t>ไม่ชัดเจน ทำให้ผู้บริหารสถานศึกษา</a:t>
            </a:r>
            <a:br>
              <a:rPr lang="th-TH" sz="2400" dirty="0">
                <a:solidFill>
                  <a:srgbClr val="224680"/>
                </a:solidFill>
                <a:latin typeface="Prompt"/>
                <a:ea typeface="Prompt"/>
                <a:cs typeface="Prompt"/>
                <a:sym typeface="Prompt"/>
              </a:rPr>
            </a:br>
            <a:r>
              <a:rPr lang="th-TH" sz="2400" dirty="0">
                <a:solidFill>
                  <a:srgbClr val="224680"/>
                </a:solidFill>
                <a:latin typeface="Prompt"/>
                <a:ea typeface="Prompt"/>
                <a:cs typeface="Prompt"/>
                <a:sym typeface="Prompt"/>
              </a:rPr>
              <a:t>ไม่กล้าตัดสินใจ ต้องรอนโยบาย</a:t>
            </a:r>
            <a:br>
              <a:rPr lang="th-TH" sz="2400" dirty="0">
                <a:solidFill>
                  <a:srgbClr val="224680"/>
                </a:solidFill>
                <a:latin typeface="Prompt"/>
                <a:ea typeface="Prompt"/>
                <a:cs typeface="Prompt"/>
                <a:sym typeface="Prompt"/>
              </a:rPr>
            </a:br>
            <a:r>
              <a:rPr lang="th-TH" sz="2400" dirty="0">
                <a:solidFill>
                  <a:srgbClr val="224680"/>
                </a:solidFill>
                <a:latin typeface="Prompt"/>
                <a:ea typeface="Prompt"/>
                <a:cs typeface="Prompt"/>
                <a:sym typeface="Prompt"/>
              </a:rPr>
              <a:t>จากส่วนกลางเท่านั้น</a:t>
            </a:r>
            <a:endParaRPr lang="en-US" sz="2400" dirty="0">
              <a:solidFill>
                <a:srgbClr val="224680"/>
              </a:solidFill>
              <a:latin typeface="Prompt"/>
              <a:ea typeface="Prompt"/>
              <a:cs typeface="Prompt"/>
              <a:sym typeface="Prompt"/>
            </a:endParaRPr>
          </a:p>
        </p:txBody>
      </p:sp>
      <p:sp>
        <p:nvSpPr>
          <p:cNvPr id="43" name="TextBox 43"/>
          <p:cNvSpPr txBox="1"/>
          <p:nvPr/>
        </p:nvSpPr>
        <p:spPr>
          <a:xfrm>
            <a:off x="914400" y="2324100"/>
            <a:ext cx="6403137" cy="65338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388623" lvl="1" indent="-194312">
              <a:lnSpc>
                <a:spcPts val="2520"/>
              </a:lnSpc>
              <a:buFont typeface="Arial"/>
              <a:buChar char="•"/>
            </a:pPr>
            <a:r>
              <a:rPr lang="th-TH" sz="2400" dirty="0">
                <a:solidFill>
                  <a:srgbClr val="224680"/>
                </a:solidFill>
                <a:latin typeface="Prompt" panose="00000500000000000000" pitchFamily="2" charset="-34"/>
                <a:ea typeface="Prompt"/>
                <a:cs typeface="Prompt" panose="00000500000000000000" pitchFamily="2" charset="-34"/>
                <a:sym typeface="Prompt"/>
              </a:rPr>
              <a:t>มีระบบการให้บริการเป็นของตนเองที่แตกต่างจากการให้บริการของคู่แข่งขันในตลาด</a:t>
            </a:r>
            <a:endParaRPr lang="en-US" sz="2400" dirty="0">
              <a:solidFill>
                <a:srgbClr val="224680"/>
              </a:solidFill>
              <a:latin typeface="Prompt" panose="00000500000000000000" pitchFamily="2" charset="-34"/>
              <a:ea typeface="Prompt"/>
              <a:cs typeface="Prompt" panose="00000500000000000000" pitchFamily="2" charset="-34"/>
              <a:sym typeface="Prompt"/>
            </a:endParaRPr>
          </a:p>
        </p:txBody>
      </p:sp>
      <p:sp>
        <p:nvSpPr>
          <p:cNvPr id="45" name="TextBox 45"/>
          <p:cNvSpPr txBox="1"/>
          <p:nvPr/>
        </p:nvSpPr>
        <p:spPr>
          <a:xfrm>
            <a:off x="11563740" y="8707738"/>
            <a:ext cx="6173865" cy="85536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518160" lvl="1" indent="-259080">
              <a:lnSpc>
                <a:spcPts val="3359"/>
              </a:lnSpc>
              <a:buFont typeface="Arial"/>
              <a:buChar char="•"/>
            </a:pPr>
            <a:r>
              <a:rPr lang="th-TH" sz="2400" dirty="0">
                <a:solidFill>
                  <a:srgbClr val="224680"/>
                </a:solidFill>
                <a:latin typeface="Prompt"/>
                <a:ea typeface="Prompt"/>
                <a:cs typeface="Prompt"/>
                <a:sym typeface="Prompt"/>
              </a:rPr>
              <a:t>อุปกรณ์โซล่าร์เซลล์มีราคาถูกลงและ</a:t>
            </a:r>
            <a:br>
              <a:rPr lang="th-TH" sz="2400" dirty="0">
                <a:solidFill>
                  <a:srgbClr val="224680"/>
                </a:solidFill>
                <a:latin typeface="Prompt"/>
                <a:ea typeface="Prompt"/>
                <a:cs typeface="Prompt"/>
                <a:sym typeface="Prompt"/>
              </a:rPr>
            </a:br>
            <a:r>
              <a:rPr lang="th-TH" sz="2400" dirty="0">
                <a:solidFill>
                  <a:srgbClr val="224680"/>
                </a:solidFill>
                <a:latin typeface="Prompt"/>
                <a:ea typeface="Prompt"/>
                <a:cs typeface="Prompt"/>
                <a:sym typeface="Prompt"/>
              </a:rPr>
              <a:t>มีประสิทธิภาพดีขึ้น</a:t>
            </a:r>
            <a:endParaRPr lang="en-US" sz="2400" dirty="0">
              <a:solidFill>
                <a:srgbClr val="224680"/>
              </a:solidFill>
              <a:latin typeface="Prompt"/>
              <a:ea typeface="Prompt"/>
              <a:cs typeface="Prompt"/>
              <a:sym typeface="Prompt"/>
            </a:endParaRPr>
          </a:p>
        </p:txBody>
      </p:sp>
      <p:sp>
        <p:nvSpPr>
          <p:cNvPr id="46" name="TextBox 46"/>
          <p:cNvSpPr txBox="1"/>
          <p:nvPr/>
        </p:nvSpPr>
        <p:spPr>
          <a:xfrm>
            <a:off x="838200" y="4247307"/>
            <a:ext cx="4764133" cy="74379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450330" lvl="1" indent="-225165" algn="l">
              <a:lnSpc>
                <a:spcPts val="2920"/>
              </a:lnSpc>
              <a:buFont typeface="Arial"/>
              <a:buChar char="•"/>
            </a:pPr>
            <a:r>
              <a:rPr lang="en-US" sz="2400" dirty="0" err="1">
                <a:solidFill>
                  <a:srgbClr val="224680"/>
                </a:solidFill>
                <a:latin typeface="Prompt" panose="00000500000000000000" pitchFamily="2" charset="-34"/>
                <a:ea typeface="Prompt"/>
                <a:cs typeface="Prompt" panose="00000500000000000000" pitchFamily="2" charset="-34"/>
                <a:sym typeface="Prompt"/>
              </a:rPr>
              <a:t>มีบริษัทในตลาดหลักทรัพย์</a:t>
            </a:r>
            <a:br>
              <a:rPr lang="th-TH" sz="2400" dirty="0">
                <a:solidFill>
                  <a:srgbClr val="224680"/>
                </a:solidFill>
                <a:latin typeface="Prompt" panose="00000500000000000000" pitchFamily="2" charset="-34"/>
                <a:ea typeface="Prompt"/>
                <a:cs typeface="Prompt" panose="00000500000000000000" pitchFamily="2" charset="-34"/>
                <a:sym typeface="Prompt"/>
              </a:rPr>
            </a:br>
            <a:r>
              <a:rPr lang="en-US" sz="2400" dirty="0" err="1">
                <a:solidFill>
                  <a:srgbClr val="224680"/>
                </a:solidFill>
                <a:latin typeface="Prompt" panose="00000500000000000000" pitchFamily="2" charset="-34"/>
                <a:ea typeface="Prompt"/>
                <a:cs typeface="Prompt" panose="00000500000000000000" pitchFamily="2" charset="-34"/>
                <a:sym typeface="Prompt"/>
              </a:rPr>
              <a:t>เป็นผู้ให้การสนับสนุน</a:t>
            </a:r>
            <a:endParaRPr lang="en-US" sz="2400" dirty="0">
              <a:solidFill>
                <a:srgbClr val="224680"/>
              </a:solidFill>
              <a:latin typeface="Prompt" panose="00000500000000000000" pitchFamily="2" charset="-34"/>
              <a:ea typeface="Prompt"/>
              <a:cs typeface="Prompt" panose="00000500000000000000" pitchFamily="2" charset="-34"/>
              <a:sym typeface="Prompt"/>
            </a:endParaRPr>
          </a:p>
        </p:txBody>
      </p:sp>
      <p:sp>
        <p:nvSpPr>
          <p:cNvPr id="48" name="TextBox 48"/>
          <p:cNvSpPr txBox="1"/>
          <p:nvPr/>
        </p:nvSpPr>
        <p:spPr>
          <a:xfrm>
            <a:off x="745485" y="6972300"/>
            <a:ext cx="6626063" cy="85536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518160" lvl="1" indent="-259080" algn="l">
              <a:lnSpc>
                <a:spcPts val="3359"/>
              </a:lnSpc>
              <a:buFont typeface="Arial"/>
              <a:buChar char="•"/>
            </a:pPr>
            <a:r>
              <a:rPr lang="en-US" sz="2400" dirty="0" err="1">
                <a:solidFill>
                  <a:srgbClr val="224680"/>
                </a:solidFill>
                <a:latin typeface="Prompt"/>
                <a:ea typeface="Prompt"/>
                <a:cs typeface="Prompt"/>
                <a:sym typeface="Prompt"/>
              </a:rPr>
              <a:t>เทคโนโลยีที่เปลี่ยนแปลงอย่างรวดเร็ว</a:t>
            </a:r>
            <a:br>
              <a:rPr lang="th-TH" sz="2400" dirty="0">
                <a:solidFill>
                  <a:srgbClr val="224680"/>
                </a:solidFill>
                <a:latin typeface="Prompt"/>
                <a:ea typeface="Prompt"/>
                <a:cs typeface="Prompt"/>
                <a:sym typeface="Prompt"/>
              </a:rPr>
            </a:br>
            <a:r>
              <a:rPr lang="th-TH" sz="2400" dirty="0">
                <a:solidFill>
                  <a:srgbClr val="224680"/>
                </a:solidFill>
                <a:latin typeface="Prompt"/>
                <a:ea typeface="Prompt"/>
                <a:cs typeface="Prompt"/>
                <a:sym typeface="Prompt"/>
              </a:rPr>
              <a:t>ทำให้เทคโนโลยีที่เลือกอาจล้าสมัยได้โดยเร็ว</a:t>
            </a:r>
            <a:endParaRPr lang="en-US" sz="2400" dirty="0">
              <a:solidFill>
                <a:srgbClr val="224680"/>
              </a:solidFill>
              <a:latin typeface="Prompt"/>
              <a:ea typeface="Prompt"/>
              <a:cs typeface="Prompt"/>
              <a:sym typeface="Prompt"/>
            </a:endParaRPr>
          </a:p>
        </p:txBody>
      </p:sp>
      <p:sp>
        <p:nvSpPr>
          <p:cNvPr id="36" name="TextBox 42">
            <a:extLst>
              <a:ext uri="{FF2B5EF4-FFF2-40B4-BE49-F238E27FC236}">
                <a16:creationId xmlns:a16="http://schemas.microsoft.com/office/drawing/2014/main" id="{15ED9C7F-7C41-9DBB-B0D2-AD32DBAE46F4}"/>
              </a:ext>
            </a:extLst>
          </p:cNvPr>
          <p:cNvSpPr txBox="1"/>
          <p:nvPr/>
        </p:nvSpPr>
        <p:spPr>
          <a:xfrm>
            <a:off x="12268201" y="6286500"/>
            <a:ext cx="5333754" cy="129137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518160" lvl="1" indent="-259080">
              <a:lnSpc>
                <a:spcPts val="3359"/>
              </a:lnSpc>
              <a:buFont typeface="Arial"/>
              <a:buChar char="•"/>
            </a:pPr>
            <a:r>
              <a:rPr lang="th-TH" sz="2400" dirty="0">
                <a:solidFill>
                  <a:srgbClr val="224680"/>
                </a:solidFill>
                <a:latin typeface="Prompt"/>
                <a:ea typeface="Prompt"/>
                <a:cs typeface="Prompt"/>
                <a:sym typeface="Prompt"/>
              </a:rPr>
              <a:t>กฎระเบียบภาครัฐมีการเปลี่ยนแปลง ลดความยุ่งยากและซ้ำซ้อน ทำให้โอกาสติดตั้งโซลา</a:t>
            </a:r>
            <a:r>
              <a:rPr lang="th-TH" sz="2400" dirty="0" err="1">
                <a:solidFill>
                  <a:srgbClr val="224680"/>
                </a:solidFill>
                <a:latin typeface="Prompt"/>
                <a:ea typeface="Prompt"/>
                <a:cs typeface="Prompt"/>
                <a:sym typeface="Prompt"/>
              </a:rPr>
              <a:t>ร์</a:t>
            </a:r>
            <a:r>
              <a:rPr lang="th-TH" sz="2400" dirty="0">
                <a:solidFill>
                  <a:srgbClr val="224680"/>
                </a:solidFill>
                <a:latin typeface="Prompt"/>
                <a:ea typeface="Prompt"/>
                <a:cs typeface="Prompt"/>
                <a:sym typeface="Prompt"/>
              </a:rPr>
              <a:t>เซลล์ได้ง่ายขึ้น </a:t>
            </a:r>
            <a:endParaRPr lang="en-US" sz="2400" dirty="0">
              <a:solidFill>
                <a:srgbClr val="224680"/>
              </a:solidFill>
              <a:latin typeface="Prompt"/>
              <a:ea typeface="Prompt"/>
              <a:cs typeface="Prompt"/>
              <a:sym typeface="Prompt"/>
            </a:endParaRPr>
          </a:p>
        </p:txBody>
      </p:sp>
      <p:sp>
        <p:nvSpPr>
          <p:cNvPr id="47" name="TextBox 43">
            <a:extLst>
              <a:ext uri="{FF2B5EF4-FFF2-40B4-BE49-F238E27FC236}">
                <a16:creationId xmlns:a16="http://schemas.microsoft.com/office/drawing/2014/main" id="{E469A701-8D5D-FDD4-F48A-B0A2B7F4FDDE}"/>
              </a:ext>
            </a:extLst>
          </p:cNvPr>
          <p:cNvSpPr txBox="1"/>
          <p:nvPr/>
        </p:nvSpPr>
        <p:spPr>
          <a:xfrm>
            <a:off x="876559" y="3543300"/>
            <a:ext cx="5357672" cy="65338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388623" lvl="1" indent="-194312" algn="l">
              <a:lnSpc>
                <a:spcPts val="2520"/>
              </a:lnSpc>
              <a:buFont typeface="Arial"/>
              <a:buChar char="•"/>
            </a:pPr>
            <a:r>
              <a:rPr lang="th-TH" sz="2400" dirty="0">
                <a:solidFill>
                  <a:srgbClr val="224680"/>
                </a:solidFill>
                <a:latin typeface="Prompt" panose="00000500000000000000" pitchFamily="2" charset="-34"/>
                <a:ea typeface="Prompt"/>
                <a:cs typeface="Prompt" panose="00000500000000000000" pitchFamily="2" charset="-34"/>
                <a:sym typeface="Prompt"/>
              </a:rPr>
              <a:t>มีประสบการณ์การทำงานกับหน่วยงานราชการ มากกว่า ๓๐ ปี</a:t>
            </a:r>
            <a:endParaRPr lang="en-US" sz="2400" dirty="0">
              <a:solidFill>
                <a:srgbClr val="224680"/>
              </a:solidFill>
              <a:latin typeface="Prompt" panose="00000500000000000000" pitchFamily="2" charset="-34"/>
              <a:ea typeface="Prompt"/>
              <a:cs typeface="Prompt" panose="00000500000000000000" pitchFamily="2" charset="-34"/>
              <a:sym typeface="Prompt"/>
            </a:endParaRPr>
          </a:p>
        </p:txBody>
      </p:sp>
      <p:sp>
        <p:nvSpPr>
          <p:cNvPr id="49" name="TextBox 31">
            <a:extLst>
              <a:ext uri="{FF2B5EF4-FFF2-40B4-BE49-F238E27FC236}">
                <a16:creationId xmlns:a16="http://schemas.microsoft.com/office/drawing/2014/main" id="{98172543-0E27-B492-8265-5E6F59C7AAFA}"/>
              </a:ext>
            </a:extLst>
          </p:cNvPr>
          <p:cNvSpPr txBox="1"/>
          <p:nvPr/>
        </p:nvSpPr>
        <p:spPr>
          <a:xfrm>
            <a:off x="914400" y="873323"/>
            <a:ext cx="7166753" cy="32316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369292" lvl="1" indent="-184646" algn="l">
              <a:lnSpc>
                <a:spcPts val="2394"/>
              </a:lnSpc>
              <a:buFont typeface="Arial"/>
              <a:buChar char="•"/>
            </a:pPr>
            <a:r>
              <a:rPr lang="th-TH" sz="2400" dirty="0">
                <a:solidFill>
                  <a:srgbClr val="224680"/>
                </a:solidFill>
                <a:latin typeface="Prompt" panose="00000500000000000000" pitchFamily="2" charset="-34"/>
                <a:ea typeface="Prompt"/>
                <a:cs typeface="Prompt" panose="00000500000000000000" pitchFamily="2" charset="-34"/>
                <a:sym typeface="Prompt"/>
              </a:rPr>
              <a:t>บุคลากรมีความสามารถและความมุ่งมั่นในการทำงาน</a:t>
            </a:r>
            <a:endParaRPr lang="en-US" sz="2400" dirty="0">
              <a:solidFill>
                <a:srgbClr val="224680"/>
              </a:solidFill>
              <a:latin typeface="Prompt" panose="00000500000000000000" pitchFamily="2" charset="-34"/>
              <a:ea typeface="Prompt"/>
              <a:cs typeface="Prompt" panose="00000500000000000000" pitchFamily="2" charset="-34"/>
              <a:sym typeface="Prompt"/>
            </a:endParaRPr>
          </a:p>
        </p:txBody>
      </p:sp>
      <p:sp>
        <p:nvSpPr>
          <p:cNvPr id="50" name="TextBox 31">
            <a:extLst>
              <a:ext uri="{FF2B5EF4-FFF2-40B4-BE49-F238E27FC236}">
                <a16:creationId xmlns:a16="http://schemas.microsoft.com/office/drawing/2014/main" id="{122C57CE-5569-60C2-00C1-C493F7BF116F}"/>
              </a:ext>
            </a:extLst>
          </p:cNvPr>
          <p:cNvSpPr txBox="1"/>
          <p:nvPr/>
        </p:nvSpPr>
        <p:spPr>
          <a:xfrm>
            <a:off x="914400" y="1866900"/>
            <a:ext cx="7468311" cy="32316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369292" lvl="1" indent="-184646" algn="l">
              <a:lnSpc>
                <a:spcPts val="2394"/>
              </a:lnSpc>
              <a:buFont typeface="Arial"/>
              <a:buChar char="•"/>
            </a:pPr>
            <a:r>
              <a:rPr lang="en-US" sz="2400" dirty="0" err="1">
                <a:solidFill>
                  <a:srgbClr val="224680"/>
                </a:solidFill>
                <a:latin typeface="Prompt" panose="00000500000000000000" pitchFamily="2" charset="-34"/>
                <a:ea typeface="Prompt"/>
                <a:cs typeface="Prompt" panose="00000500000000000000" pitchFamily="2" charset="-34"/>
                <a:sym typeface="Prompt"/>
              </a:rPr>
              <a:t>มี</a:t>
            </a:r>
            <a:r>
              <a:rPr lang="th-TH" sz="2400" dirty="0">
                <a:solidFill>
                  <a:srgbClr val="224680"/>
                </a:solidFill>
                <a:latin typeface="Prompt" panose="00000500000000000000" pitchFamily="2" charset="-34"/>
                <a:ea typeface="Prompt"/>
                <a:cs typeface="Prompt" panose="00000500000000000000" pitchFamily="2" charset="-34"/>
                <a:sym typeface="Prompt"/>
              </a:rPr>
              <a:t>ทีมพัฒนา</a:t>
            </a:r>
            <a:r>
              <a:rPr lang="en-US" sz="2400" dirty="0" err="1">
                <a:solidFill>
                  <a:srgbClr val="224680"/>
                </a:solidFill>
                <a:latin typeface="Prompt" panose="00000500000000000000" pitchFamily="2" charset="-34"/>
                <a:ea typeface="Prompt"/>
                <a:cs typeface="Prompt" panose="00000500000000000000" pitchFamily="2" charset="-34"/>
                <a:sym typeface="Prompt"/>
              </a:rPr>
              <a:t>ซอฟต์แวร์</a:t>
            </a:r>
            <a:r>
              <a:rPr lang="th-TH" sz="2400" dirty="0">
                <a:solidFill>
                  <a:srgbClr val="224680"/>
                </a:solidFill>
                <a:latin typeface="Prompt" panose="00000500000000000000" pitchFamily="2" charset="-34"/>
                <a:ea typeface="Prompt"/>
                <a:cs typeface="Prompt" panose="00000500000000000000" pitchFamily="2" charset="-34"/>
                <a:sym typeface="Prompt"/>
              </a:rPr>
              <a:t>เป็นของตน</a:t>
            </a:r>
            <a:r>
              <a:rPr lang="en-US" sz="2400" dirty="0" err="1">
                <a:solidFill>
                  <a:srgbClr val="224680"/>
                </a:solidFill>
                <a:latin typeface="Prompt" panose="00000500000000000000" pitchFamily="2" charset="-34"/>
                <a:ea typeface="Prompt"/>
                <a:cs typeface="Prompt" panose="00000500000000000000" pitchFamily="2" charset="-34"/>
                <a:sym typeface="Prompt"/>
              </a:rPr>
              <a:t>เอง</a:t>
            </a:r>
            <a:endParaRPr lang="en-US" sz="2400" dirty="0">
              <a:solidFill>
                <a:srgbClr val="224680"/>
              </a:solidFill>
              <a:latin typeface="Prompt" panose="00000500000000000000" pitchFamily="2" charset="-34"/>
              <a:ea typeface="Prompt"/>
              <a:cs typeface="Prompt" panose="00000500000000000000" pitchFamily="2" charset="-34"/>
              <a:sym typeface="Prompt"/>
            </a:endParaRPr>
          </a:p>
        </p:txBody>
      </p:sp>
      <p:sp>
        <p:nvSpPr>
          <p:cNvPr id="56" name="TextBox 40">
            <a:extLst>
              <a:ext uri="{FF2B5EF4-FFF2-40B4-BE49-F238E27FC236}">
                <a16:creationId xmlns:a16="http://schemas.microsoft.com/office/drawing/2014/main" id="{C5C8C47A-A00E-483D-EC93-BA02E7B8E97A}"/>
              </a:ext>
            </a:extLst>
          </p:cNvPr>
          <p:cNvSpPr txBox="1"/>
          <p:nvPr/>
        </p:nvSpPr>
        <p:spPr>
          <a:xfrm>
            <a:off x="12001096" y="2817276"/>
            <a:ext cx="5677304" cy="172739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518160" lvl="1" indent="-259080">
              <a:lnSpc>
                <a:spcPts val="3359"/>
              </a:lnSpc>
              <a:buFont typeface="Arial"/>
              <a:buChar char="•"/>
            </a:pPr>
            <a:r>
              <a:rPr lang="th-TH" sz="2400" dirty="0">
                <a:solidFill>
                  <a:srgbClr val="224680"/>
                </a:solidFill>
                <a:latin typeface="Prompt"/>
                <a:ea typeface="Prompt"/>
                <a:cs typeface="Prompt"/>
                <a:sym typeface="Prompt"/>
              </a:rPr>
              <a:t>โรงเรียนสังกัดกรุงเทพมหานครที่จะติดตั้งโซลา</a:t>
            </a:r>
            <a:r>
              <a:rPr lang="th-TH" sz="2400" dirty="0" err="1">
                <a:solidFill>
                  <a:srgbClr val="224680"/>
                </a:solidFill>
                <a:latin typeface="Prompt"/>
                <a:ea typeface="Prompt"/>
                <a:cs typeface="Prompt"/>
                <a:sym typeface="Prompt"/>
              </a:rPr>
              <a:t>ร์</a:t>
            </a:r>
            <a:r>
              <a:rPr lang="th-TH" sz="2400" dirty="0">
                <a:solidFill>
                  <a:srgbClr val="224680"/>
                </a:solidFill>
                <a:latin typeface="Prompt"/>
                <a:ea typeface="Prompt"/>
                <a:cs typeface="Prompt"/>
                <a:sym typeface="Prompt"/>
              </a:rPr>
              <a:t>เซลล์มีจำนวนมาก บุคลากรของบริษัทอาจไม่เพียงพอที่จะให้บริการได้อย่างทั่วถึง</a:t>
            </a:r>
            <a:endParaRPr lang="en-US" sz="2400" dirty="0">
              <a:solidFill>
                <a:srgbClr val="224680"/>
              </a:solidFill>
              <a:latin typeface="Prompt"/>
              <a:ea typeface="Prompt"/>
              <a:cs typeface="Prompt"/>
              <a:sym typeface="Prompt"/>
            </a:endParaRPr>
          </a:p>
        </p:txBody>
      </p:sp>
      <p:sp>
        <p:nvSpPr>
          <p:cNvPr id="57" name="TextBox 43">
            <a:extLst>
              <a:ext uri="{FF2B5EF4-FFF2-40B4-BE49-F238E27FC236}">
                <a16:creationId xmlns:a16="http://schemas.microsoft.com/office/drawing/2014/main" id="{2D0CD3D5-2809-347B-59F3-0888D6019E8F}"/>
              </a:ext>
            </a:extLst>
          </p:cNvPr>
          <p:cNvSpPr txBox="1"/>
          <p:nvPr/>
        </p:nvSpPr>
        <p:spPr>
          <a:xfrm>
            <a:off x="912063" y="3058117"/>
            <a:ext cx="6403137" cy="33278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388623" lvl="1" indent="-194312">
              <a:lnSpc>
                <a:spcPts val="2520"/>
              </a:lnSpc>
              <a:buFont typeface="Arial"/>
              <a:buChar char="•"/>
            </a:pPr>
            <a:r>
              <a:rPr lang="th-TH" sz="2400" dirty="0">
                <a:solidFill>
                  <a:srgbClr val="224680"/>
                </a:solidFill>
                <a:latin typeface="Prompt" panose="00000500000000000000" pitchFamily="2" charset="-34"/>
                <a:ea typeface="Prompt"/>
                <a:cs typeface="Prompt" panose="00000500000000000000" pitchFamily="2" charset="-34"/>
                <a:sym typeface="Prompt"/>
              </a:rPr>
              <a:t>มีแผนงานการบริการที่ชัดเจน</a:t>
            </a:r>
            <a:endParaRPr lang="en-US" sz="2400" dirty="0">
              <a:solidFill>
                <a:srgbClr val="224680"/>
              </a:solidFill>
              <a:latin typeface="Prompt" panose="00000500000000000000" pitchFamily="2" charset="-34"/>
              <a:ea typeface="Prompt"/>
              <a:cs typeface="Prompt" panose="00000500000000000000" pitchFamily="2" charset="-34"/>
              <a:sym typeface="Prompt"/>
            </a:endParaRPr>
          </a:p>
        </p:txBody>
      </p:sp>
      <p:sp>
        <p:nvSpPr>
          <p:cNvPr id="58" name="TextBox 42"/>
          <p:cNvSpPr txBox="1"/>
          <p:nvPr/>
        </p:nvSpPr>
        <p:spPr>
          <a:xfrm>
            <a:off x="11642493" y="7717138"/>
            <a:ext cx="5851146" cy="85536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518160" lvl="1" indent="-259080">
              <a:lnSpc>
                <a:spcPts val="3359"/>
              </a:lnSpc>
              <a:buFont typeface="Arial"/>
              <a:buChar char="•"/>
            </a:pPr>
            <a:r>
              <a:rPr lang="th-TH" sz="2400" dirty="0">
                <a:solidFill>
                  <a:srgbClr val="224680"/>
                </a:solidFill>
                <a:latin typeface="Prompt"/>
                <a:ea typeface="Prompt"/>
                <a:cs typeface="Prompt"/>
                <a:sym typeface="Prompt"/>
              </a:rPr>
              <a:t>การให้บริการที่สนองตอบต่อความต้องการของโรงเรียนสังกัดกรุงเทพมหานคร</a:t>
            </a:r>
            <a:endParaRPr lang="en-US" sz="2400" dirty="0">
              <a:solidFill>
                <a:srgbClr val="224680"/>
              </a:solidFill>
              <a:latin typeface="Prompt"/>
              <a:ea typeface="Prompt"/>
              <a:cs typeface="Prompt"/>
              <a:sym typeface="Prompt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กลุ่ม 13">
            <a:extLst>
              <a:ext uri="{FF2B5EF4-FFF2-40B4-BE49-F238E27FC236}">
                <a16:creationId xmlns:a16="http://schemas.microsoft.com/office/drawing/2014/main" id="{B243E381-F33A-C9E0-B8B9-0ED0AFCA5F51}"/>
              </a:ext>
            </a:extLst>
          </p:cNvPr>
          <p:cNvGrpSpPr/>
          <p:nvPr/>
        </p:nvGrpSpPr>
        <p:grpSpPr>
          <a:xfrm>
            <a:off x="47714" y="0"/>
            <a:ext cx="18240285" cy="10287000"/>
            <a:chOff x="47714" y="0"/>
            <a:chExt cx="18240285" cy="10287000"/>
          </a:xfrm>
        </p:grpSpPr>
        <p:pic>
          <p:nvPicPr>
            <p:cNvPr id="1026" name="Picture 2" descr="Growth thinking vs. Business Model Canvas - Nader Sabry">
              <a:extLst>
                <a:ext uri="{FF2B5EF4-FFF2-40B4-BE49-F238E27FC236}">
                  <a16:creationId xmlns:a16="http://schemas.microsoft.com/office/drawing/2014/main" id="{E3921A18-BF5F-0C59-3959-4677FB0E9D82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941" t="10742" r="2941" b="10000"/>
            <a:stretch>
              <a:fillRect/>
            </a:stretch>
          </p:blipFill>
          <p:spPr bwMode="auto">
            <a:xfrm>
              <a:off x="47714" y="0"/>
              <a:ext cx="18240285" cy="102870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5" name="สี่เหลี่ยมผืนผ้า 4">
              <a:extLst>
                <a:ext uri="{FF2B5EF4-FFF2-40B4-BE49-F238E27FC236}">
                  <a16:creationId xmlns:a16="http://schemas.microsoft.com/office/drawing/2014/main" id="{90B4F13D-2FA9-2ECF-9B7A-01DBBB41336B}"/>
                </a:ext>
              </a:extLst>
            </p:cNvPr>
            <p:cNvSpPr/>
            <p:nvPr/>
          </p:nvSpPr>
          <p:spPr>
            <a:xfrm>
              <a:off x="14659896" y="723900"/>
              <a:ext cx="3429000" cy="6629400"/>
            </a:xfrm>
            <a:prstGeom prst="rect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th-TH" sz="2000" b="1" dirty="0">
                  <a:latin typeface="Prompt" panose="00000500000000000000" pitchFamily="2" charset="-34"/>
                  <a:cs typeface="Prompt" panose="00000500000000000000" pitchFamily="2" charset="-34"/>
                </a:rPr>
                <a:t>โรงเรียนขนาดกลางและเล็กสังกัดกรุงเทพมหานคร </a:t>
              </a:r>
              <a:endParaRPr lang="th-TH" sz="2000" dirty="0">
                <a:latin typeface="Prompt" panose="00000500000000000000" pitchFamily="2" charset="-34"/>
                <a:cs typeface="Prompt" panose="00000500000000000000" pitchFamily="2" charset="-34"/>
              </a:endParaRP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th-TH" sz="2000" b="1" dirty="0">
                  <a:latin typeface="Prompt" panose="00000500000000000000" pitchFamily="2" charset="-34"/>
                  <a:cs typeface="Prompt" panose="00000500000000000000" pitchFamily="2" charset="-34"/>
                </a:rPr>
                <a:t>หน่วยงานในสังกัดกรุงเทพมหานคร 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th-TH" sz="2000" b="1" dirty="0">
                  <a:latin typeface="Prompt" panose="00000500000000000000" pitchFamily="2" charset="-34"/>
                  <a:cs typeface="Prompt" panose="00000500000000000000" pitchFamily="2" charset="-34"/>
                </a:rPr>
                <a:t>หน่วยงานราชการ ที่อยู่ในกรุงเทพมหานคร</a:t>
              </a:r>
              <a:endParaRPr lang="th-TH" sz="2000" dirty="0">
                <a:latin typeface="Prompt" panose="00000500000000000000" pitchFamily="2" charset="-34"/>
                <a:cs typeface="Prompt" panose="00000500000000000000" pitchFamily="2" charset="-34"/>
              </a:endParaRP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th-TH" sz="2000" b="1" dirty="0">
                  <a:latin typeface="Prompt" panose="00000500000000000000" pitchFamily="2" charset="-34"/>
                  <a:cs typeface="Prompt" panose="00000500000000000000" pitchFamily="2" charset="-34"/>
                </a:rPr>
                <a:t>โรงเรียนสังกัด </a:t>
              </a:r>
              <a:r>
                <a:rPr lang="th-TH" sz="2000" b="1" dirty="0" err="1">
                  <a:latin typeface="Prompt" panose="00000500000000000000" pitchFamily="2" charset="-34"/>
                  <a:cs typeface="Prompt" panose="00000500000000000000" pitchFamily="2" charset="-34"/>
                </a:rPr>
                <a:t>สพฐ</a:t>
              </a:r>
              <a:r>
                <a:rPr lang="th-TH" sz="2000" b="1" dirty="0">
                  <a:latin typeface="Prompt" panose="00000500000000000000" pitchFamily="2" charset="-34"/>
                  <a:cs typeface="Prompt" panose="00000500000000000000" pitchFamily="2" charset="-34"/>
                </a:rPr>
                <a:t>. ที่อยู่ในกรุงเทพมหานคร</a:t>
              </a:r>
            </a:p>
          </p:txBody>
        </p:sp>
        <p:sp>
          <p:nvSpPr>
            <p:cNvPr id="6" name="สี่เหลี่ยมผืนผ้า 5">
              <a:extLst>
                <a:ext uri="{FF2B5EF4-FFF2-40B4-BE49-F238E27FC236}">
                  <a16:creationId xmlns:a16="http://schemas.microsoft.com/office/drawing/2014/main" id="{1F34997B-EE66-AB67-0F72-CA96D7D093A7}"/>
                </a:ext>
              </a:extLst>
            </p:cNvPr>
            <p:cNvSpPr/>
            <p:nvPr/>
          </p:nvSpPr>
          <p:spPr>
            <a:xfrm>
              <a:off x="7467600" y="723900"/>
              <a:ext cx="3429000" cy="6629400"/>
            </a:xfrm>
            <a:prstGeom prst="rect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th-TH" sz="2000" b="1" dirty="0">
                  <a:latin typeface="Prompt" panose="00000500000000000000" pitchFamily="2" charset="-34"/>
                  <a:cs typeface="Prompt" panose="00000500000000000000" pitchFamily="2" charset="-34"/>
                </a:rPr>
                <a:t>ประหยัดค่าไฟฟ้า </a:t>
              </a:r>
              <a:r>
                <a:rPr lang="th-TH" sz="2000" dirty="0">
                  <a:latin typeface="Prompt" panose="00000500000000000000" pitchFamily="2" charset="-34"/>
                  <a:cs typeface="Prompt" panose="00000500000000000000" pitchFamily="2" charset="-34"/>
                </a:rPr>
                <a:t>(ราคาค่าไฟฟ้าต่ำกว่า กฟน. 20 – 40</a:t>
              </a:r>
              <a:r>
                <a:rPr lang="en-US" sz="2000" dirty="0">
                  <a:latin typeface="Prompt" panose="00000500000000000000" pitchFamily="2" charset="-34"/>
                  <a:cs typeface="Prompt" panose="00000500000000000000" pitchFamily="2" charset="-34"/>
                </a:rPr>
                <a:t>%</a:t>
              </a:r>
              <a:r>
                <a:rPr lang="th-TH" sz="2000" dirty="0">
                  <a:latin typeface="Prompt" panose="00000500000000000000" pitchFamily="2" charset="-34"/>
                  <a:cs typeface="Prompt" panose="00000500000000000000" pitchFamily="2" charset="-34"/>
                </a:rPr>
                <a:t>)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th-TH" sz="2000" b="1" dirty="0">
                  <a:latin typeface="Prompt" panose="00000500000000000000" pitchFamily="2" charset="-34"/>
                  <a:cs typeface="Prompt" panose="00000500000000000000" pitchFamily="2" charset="-34"/>
                </a:rPr>
                <a:t>บริการครบวงจร</a:t>
              </a:r>
              <a:r>
                <a:rPr lang="th-TH" sz="2000" dirty="0">
                  <a:latin typeface="Prompt" panose="00000500000000000000" pitchFamily="2" charset="-34"/>
                  <a:cs typeface="Prompt" panose="00000500000000000000" pitchFamily="2" charset="-34"/>
                </a:rPr>
                <a:t> (ติดตั้ง, บำรุงรักษา, ระบบมอนิเตอร์ออนไลน์)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th-TH" sz="2000" b="1" dirty="0">
                  <a:latin typeface="Prompt" panose="00000500000000000000" pitchFamily="2" charset="-34"/>
                  <a:cs typeface="Prompt" panose="00000500000000000000" pitchFamily="2" charset="-34"/>
                </a:rPr>
                <a:t>นวัตกรรมลดความร้อนและ แก้ปัญหา </a:t>
              </a:r>
              <a:r>
                <a:rPr lang="en-US" sz="2000" b="1" dirty="0">
                  <a:latin typeface="Prompt" panose="00000500000000000000" pitchFamily="2" charset="-34"/>
                  <a:cs typeface="Prompt" panose="00000500000000000000" pitchFamily="2" charset="-34"/>
                </a:rPr>
                <a:t>PM2.5</a:t>
              </a:r>
              <a:r>
                <a:rPr lang="en-US" sz="2000" dirty="0">
                  <a:latin typeface="Prompt" panose="00000500000000000000" pitchFamily="2" charset="-34"/>
                  <a:cs typeface="Prompt" panose="00000500000000000000" pitchFamily="2" charset="-34"/>
                </a:rPr>
                <a:t> (</a:t>
              </a:r>
              <a:r>
                <a:rPr lang="th-TH" sz="2000" dirty="0">
                  <a:latin typeface="Prompt" panose="00000500000000000000" pitchFamily="2" charset="-34"/>
                  <a:cs typeface="Prompt" panose="00000500000000000000" pitchFamily="2" charset="-34"/>
                </a:rPr>
                <a:t>ระบบพ่นน้ำระบายความร้อนแผงโซลา</a:t>
              </a:r>
              <a:r>
                <a:rPr lang="th-TH" sz="2000" dirty="0" err="1">
                  <a:latin typeface="Prompt" panose="00000500000000000000" pitchFamily="2" charset="-34"/>
                  <a:cs typeface="Prompt" panose="00000500000000000000" pitchFamily="2" charset="-34"/>
                </a:rPr>
                <a:t>ร์</a:t>
              </a:r>
              <a:r>
                <a:rPr lang="th-TH" sz="2000" dirty="0">
                  <a:latin typeface="Prompt" panose="00000500000000000000" pitchFamily="2" charset="-34"/>
                  <a:cs typeface="Prompt" panose="00000500000000000000" pitchFamily="2" charset="-34"/>
                </a:rPr>
                <a:t>เซลล์)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th-TH" sz="2000" b="1" dirty="0">
                  <a:latin typeface="Prompt" panose="00000500000000000000" pitchFamily="2" charset="-34"/>
                  <a:cs typeface="Prompt" panose="00000500000000000000" pitchFamily="2" charset="-34"/>
                </a:rPr>
                <a:t>ระบบตรวจสอบแบบเรียลไทม์</a:t>
              </a:r>
              <a:r>
                <a:rPr lang="th-TH" sz="2000" dirty="0">
                  <a:latin typeface="Prompt" panose="00000500000000000000" pitchFamily="2" charset="-34"/>
                  <a:cs typeface="Prompt" panose="00000500000000000000" pitchFamily="2" charset="-34"/>
                </a:rPr>
                <a:t> (ผ่านแอปพลิเคชัน)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th-TH" sz="2000" b="1" dirty="0">
                  <a:latin typeface="Prompt" panose="00000500000000000000" pitchFamily="2" charset="-34"/>
                  <a:cs typeface="Prompt" panose="00000500000000000000" pitchFamily="2" charset="-34"/>
                </a:rPr>
                <a:t>บริการล้างแผงโซลา</a:t>
              </a:r>
              <a:r>
                <a:rPr lang="th-TH" sz="2000" b="1" dirty="0" err="1">
                  <a:latin typeface="Prompt" panose="00000500000000000000" pitchFamily="2" charset="-34"/>
                  <a:cs typeface="Prompt" panose="00000500000000000000" pitchFamily="2" charset="-34"/>
                </a:rPr>
                <a:t>ร์</a:t>
              </a:r>
              <a:r>
                <a:rPr lang="th-TH" sz="2000" b="1" dirty="0">
                  <a:latin typeface="Prompt" panose="00000500000000000000" pitchFamily="2" charset="-34"/>
                  <a:cs typeface="Prompt" panose="00000500000000000000" pitchFamily="2" charset="-34"/>
                </a:rPr>
                <a:t>เซลล์บ่อยกว่าคู่แข่ง</a:t>
              </a:r>
              <a:endParaRPr lang="th-TH" sz="2000" dirty="0">
                <a:latin typeface="Prompt" panose="00000500000000000000" pitchFamily="2" charset="-34"/>
                <a:cs typeface="Prompt" panose="00000500000000000000" pitchFamily="2" charset="-34"/>
              </a:endParaRP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th-TH" sz="2000" b="1" dirty="0">
                  <a:latin typeface="Prompt" panose="00000500000000000000" pitchFamily="2" charset="-34"/>
                  <a:cs typeface="Prompt" panose="00000500000000000000" pitchFamily="2" charset="-34"/>
                </a:rPr>
                <a:t>ติดตั้งโครงสร้างรองรับ (เมท</a:t>
              </a:r>
              <a:r>
                <a:rPr lang="th-TH" sz="2000" b="1" dirty="0" err="1">
                  <a:latin typeface="Prompt" panose="00000500000000000000" pitchFamily="2" charset="-34"/>
                  <a:cs typeface="Prompt" panose="00000500000000000000" pitchFamily="2" charset="-34"/>
                </a:rPr>
                <a:t>ัลชีต</a:t>
              </a:r>
              <a:r>
                <a:rPr lang="th-TH" sz="2000" b="1" dirty="0">
                  <a:latin typeface="Prompt" panose="00000500000000000000" pitchFamily="2" charset="-34"/>
                  <a:cs typeface="Prompt" panose="00000500000000000000" pitchFamily="2" charset="-34"/>
                </a:rPr>
                <a:t>/</a:t>
              </a:r>
              <a:r>
                <a:rPr lang="en-US" sz="2000" b="1" dirty="0">
                  <a:latin typeface="Prompt" panose="00000500000000000000" pitchFamily="2" charset="-34"/>
                  <a:cs typeface="Prompt" panose="00000500000000000000" pitchFamily="2" charset="-34"/>
                </a:rPr>
                <a:t>PVC)</a:t>
              </a:r>
              <a:r>
                <a:rPr lang="en-US" sz="2000" dirty="0">
                  <a:latin typeface="Prompt" panose="00000500000000000000" pitchFamily="2" charset="-34"/>
                  <a:cs typeface="Prompt" panose="00000500000000000000" pitchFamily="2" charset="-34"/>
                </a:rPr>
                <a:t> </a:t>
              </a:r>
              <a:r>
                <a:rPr lang="th-TH" sz="2000" dirty="0">
                  <a:latin typeface="Prompt" panose="00000500000000000000" pitchFamily="2" charset="-34"/>
                  <a:cs typeface="Prompt" panose="00000500000000000000" pitchFamily="2" charset="-34"/>
                </a:rPr>
                <a:t>ป้องกันหลังคารั่วและลดอุณหภูมิ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th-TH" sz="2000" b="1" dirty="0">
                  <a:latin typeface="Prompt" panose="00000500000000000000" pitchFamily="2" charset="-34"/>
                  <a:cs typeface="Prompt" panose="00000500000000000000" pitchFamily="2" charset="-34"/>
                </a:rPr>
                <a:t>สนับสนุนโรงเรียนจัดตั้งศูนย์เรียนรู้พลังงานสะอาด</a:t>
              </a:r>
              <a:endParaRPr lang="th-TH" sz="2000" dirty="0">
                <a:latin typeface="Prompt" panose="00000500000000000000" pitchFamily="2" charset="-34"/>
                <a:cs typeface="Prompt" panose="00000500000000000000" pitchFamily="2" charset="-34"/>
              </a:endParaRPr>
            </a:p>
            <a:p>
              <a:pPr algn="ctr"/>
              <a:endParaRPr lang="en-US" dirty="0"/>
            </a:p>
          </p:txBody>
        </p:sp>
        <p:sp>
          <p:nvSpPr>
            <p:cNvPr id="7" name="สี่เหลี่ยมผืนผ้า 6">
              <a:extLst>
                <a:ext uri="{FF2B5EF4-FFF2-40B4-BE49-F238E27FC236}">
                  <a16:creationId xmlns:a16="http://schemas.microsoft.com/office/drawing/2014/main" id="{DEE22AF3-BB5C-6287-927B-2F92406E9866}"/>
                </a:ext>
              </a:extLst>
            </p:cNvPr>
            <p:cNvSpPr/>
            <p:nvPr/>
          </p:nvSpPr>
          <p:spPr>
            <a:xfrm>
              <a:off x="11049000" y="4305300"/>
              <a:ext cx="3429000" cy="3048000"/>
            </a:xfrm>
            <a:prstGeom prst="rect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marL="342900" indent="-342900">
                <a:buFont typeface="Arial" panose="020B0604020202020204" pitchFamily="34" charset="0"/>
                <a:buChar char="•"/>
              </a:pPr>
              <a:r>
                <a:rPr lang="th-TH" sz="2000" b="1" dirty="0">
                  <a:latin typeface="Prompt" panose="00000500000000000000" pitchFamily="2" charset="-34"/>
                  <a:cs typeface="Prompt" panose="00000500000000000000" pitchFamily="2" charset="-34"/>
                </a:rPr>
                <a:t>การขายตรง</a:t>
              </a:r>
              <a:r>
                <a:rPr lang="th-TH" sz="2000" dirty="0">
                  <a:latin typeface="Prompt" panose="00000500000000000000" pitchFamily="2" charset="-34"/>
                  <a:cs typeface="Prompt" panose="00000500000000000000" pitchFamily="2" charset="-34"/>
                </a:rPr>
                <a:t> (ทีมขายติดต่อโรงเรียนโดยตรง)</a:t>
              </a:r>
            </a:p>
            <a:p>
              <a:pPr marL="342900" indent="-342900">
                <a:buFont typeface="Arial" panose="020B0604020202020204" pitchFamily="34" charset="0"/>
                <a:buChar char="•"/>
              </a:pPr>
              <a:r>
                <a:rPr lang="th-TH" sz="2000" b="1" dirty="0">
                  <a:latin typeface="Prompt" panose="00000500000000000000" pitchFamily="2" charset="-34"/>
                  <a:cs typeface="Prompt" panose="00000500000000000000" pitchFamily="2" charset="-34"/>
                </a:rPr>
                <a:t>แอปพลิเคชันของบริษัท</a:t>
              </a:r>
              <a:r>
                <a:rPr lang="th-TH" sz="2000" dirty="0">
                  <a:latin typeface="Prompt" panose="00000500000000000000" pitchFamily="2" charset="-34"/>
                  <a:cs typeface="Prompt" panose="00000500000000000000" pitchFamily="2" charset="-34"/>
                </a:rPr>
                <a:t> (สำหรับติดต่อ, ชำระเงิน, แจ้งปัญหา)</a:t>
              </a:r>
            </a:p>
            <a:p>
              <a:pPr marL="342900" indent="-342900">
                <a:buFont typeface="Arial" panose="020B0604020202020204" pitchFamily="34" charset="0"/>
                <a:buChar char="•"/>
              </a:pPr>
              <a:r>
                <a:rPr lang="th-TH" sz="2000" b="1" dirty="0">
                  <a:latin typeface="Prompt" panose="00000500000000000000" pitchFamily="2" charset="-34"/>
                  <a:cs typeface="Prompt" panose="00000500000000000000" pitchFamily="2" charset="-34"/>
                </a:rPr>
                <a:t>การบอกต่อจากลูกค้าปัจจุบัน</a:t>
              </a:r>
              <a:r>
                <a:rPr lang="th-TH" sz="2000" dirty="0">
                  <a:latin typeface="Prompt" panose="00000500000000000000" pitchFamily="2" charset="-34"/>
                  <a:cs typeface="Prompt" panose="00000500000000000000" pitchFamily="2" charset="-34"/>
                </a:rPr>
                <a:t> (โรงเรียนที่ใช้บริการแล้วแนะนำต่อ)</a:t>
              </a:r>
            </a:p>
            <a:p>
              <a:pPr marL="342900" indent="-342900" algn="ctr">
                <a:buFont typeface="Arial" panose="020B0604020202020204" pitchFamily="34" charset="0"/>
                <a:buChar char="•"/>
              </a:pPr>
              <a:endParaRPr lang="en-US" sz="2000" dirty="0">
                <a:latin typeface="Prompt" panose="00000500000000000000" pitchFamily="2" charset="-34"/>
                <a:cs typeface="Prompt" panose="00000500000000000000" pitchFamily="2" charset="-34"/>
              </a:endParaRPr>
            </a:p>
          </p:txBody>
        </p:sp>
        <p:sp>
          <p:nvSpPr>
            <p:cNvPr id="8" name="สี่เหลี่ยมผืนผ้า 7">
              <a:extLst>
                <a:ext uri="{FF2B5EF4-FFF2-40B4-BE49-F238E27FC236}">
                  <a16:creationId xmlns:a16="http://schemas.microsoft.com/office/drawing/2014/main" id="{A644ECC4-AF8E-721E-8D91-DB73C12F2894}"/>
                </a:ext>
              </a:extLst>
            </p:cNvPr>
            <p:cNvSpPr/>
            <p:nvPr/>
          </p:nvSpPr>
          <p:spPr>
            <a:xfrm>
              <a:off x="11049000" y="723900"/>
              <a:ext cx="3429000" cy="2971800"/>
            </a:xfrm>
            <a:prstGeom prst="rect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th-TH" sz="2000" b="1" dirty="0">
                  <a:latin typeface="Prompt" panose="00000500000000000000" pitchFamily="2" charset="-34"/>
                  <a:cs typeface="Prompt" panose="00000500000000000000" pitchFamily="2" charset="-34"/>
                </a:rPr>
                <a:t>บริการหลังการขายอย่างใกล้ชิด</a:t>
              </a:r>
              <a:r>
                <a:rPr lang="th-TH" sz="2000" dirty="0">
                  <a:latin typeface="Prompt" panose="00000500000000000000" pitchFamily="2" charset="-34"/>
                  <a:cs typeface="Prompt" panose="00000500000000000000" pitchFamily="2" charset="-34"/>
                </a:rPr>
                <a:t> (ล้างแผง/ตรวจเช็คอุปกรณ์รายเดือน)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th-TH" sz="2000" b="1" dirty="0">
                  <a:latin typeface="Prompt" panose="00000500000000000000" pitchFamily="2" charset="-34"/>
                  <a:cs typeface="Prompt" panose="00000500000000000000" pitchFamily="2" charset="-34"/>
                </a:rPr>
                <a:t>ระบบแจ้งเตือนและรายงานอัตโนมัติ</a:t>
              </a:r>
              <a:r>
                <a:rPr lang="th-TH" sz="2000" dirty="0">
                  <a:latin typeface="Prompt" panose="00000500000000000000" pitchFamily="2" charset="-34"/>
                  <a:cs typeface="Prompt" panose="00000500000000000000" pitchFamily="2" charset="-34"/>
                </a:rPr>
                <a:t> (ผ่านแอป)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th-TH" sz="2000" b="1" dirty="0">
                  <a:latin typeface="Prompt" panose="00000500000000000000" pitchFamily="2" charset="-34"/>
                  <a:cs typeface="Prompt" panose="00000500000000000000" pitchFamily="2" charset="-34"/>
                </a:rPr>
                <a:t>การอ</a:t>
              </a:r>
              <a:r>
                <a:rPr lang="th-TH" sz="2000" b="1" dirty="0" err="1">
                  <a:latin typeface="Prompt" panose="00000500000000000000" pitchFamily="2" charset="-34"/>
                  <a:cs typeface="Prompt" panose="00000500000000000000" pitchFamily="2" charset="-34"/>
                </a:rPr>
                <a:t>ัปเ</a:t>
              </a:r>
              <a:r>
                <a:rPr lang="th-TH" sz="2000" b="1" dirty="0">
                  <a:latin typeface="Prompt" panose="00000500000000000000" pitchFamily="2" charset="-34"/>
                  <a:cs typeface="Prompt" panose="00000500000000000000" pitchFamily="2" charset="-34"/>
                </a:rPr>
                <a:t>กรดระบบฟรี</a:t>
              </a:r>
              <a:r>
                <a:rPr lang="th-TH" sz="2000" dirty="0">
                  <a:latin typeface="Prompt" panose="00000500000000000000" pitchFamily="2" charset="-34"/>
                  <a:cs typeface="Prompt" panose="00000500000000000000" pitchFamily="2" charset="-34"/>
                </a:rPr>
                <a:t> เมื่อเทคโนโลยีใหม่เข้ามา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th-TH" sz="2000" b="1" dirty="0">
                  <a:latin typeface="Prompt" panose="00000500000000000000" pitchFamily="2" charset="-34"/>
                  <a:cs typeface="Prompt" panose="00000500000000000000" pitchFamily="2" charset="-34"/>
                </a:rPr>
                <a:t>การตอบสนองรวดเร็ว</a:t>
              </a:r>
              <a:r>
                <a:rPr lang="th-TH" sz="2000" dirty="0">
                  <a:latin typeface="Prompt" panose="00000500000000000000" pitchFamily="2" charset="-34"/>
                  <a:cs typeface="Prompt" panose="00000500000000000000" pitchFamily="2" charset="-34"/>
                </a:rPr>
                <a:t> เมื่อมีปัญหา</a:t>
              </a:r>
            </a:p>
            <a:p>
              <a:pPr algn="ctr"/>
              <a:endParaRPr lang="en-US" dirty="0"/>
            </a:p>
          </p:txBody>
        </p:sp>
        <p:sp>
          <p:nvSpPr>
            <p:cNvPr id="9" name="สี่เหลี่ยมผืนผ้า 8">
              <a:extLst>
                <a:ext uri="{FF2B5EF4-FFF2-40B4-BE49-F238E27FC236}">
                  <a16:creationId xmlns:a16="http://schemas.microsoft.com/office/drawing/2014/main" id="{8EE0AC2F-B6CA-6FD0-85BA-82C2676FC225}"/>
                </a:ext>
              </a:extLst>
            </p:cNvPr>
            <p:cNvSpPr/>
            <p:nvPr/>
          </p:nvSpPr>
          <p:spPr>
            <a:xfrm>
              <a:off x="9248687" y="8039100"/>
              <a:ext cx="8840209" cy="1981200"/>
            </a:xfrm>
            <a:prstGeom prst="rect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marL="342900" indent="-342900">
                <a:buFont typeface="Arial" panose="020B0604020202020204" pitchFamily="34" charset="0"/>
                <a:buChar char="•"/>
              </a:pPr>
              <a:r>
                <a:rPr lang="th-TH" sz="2000" b="1" dirty="0">
                  <a:latin typeface="Prompt" panose="00000500000000000000" pitchFamily="2" charset="-34"/>
                  <a:cs typeface="Prompt" panose="00000500000000000000" pitchFamily="2" charset="-34"/>
                </a:rPr>
                <a:t>รายได้จากค่าไฟฟ้า</a:t>
              </a:r>
              <a:r>
                <a:rPr lang="th-TH" sz="2000" dirty="0">
                  <a:latin typeface="Prompt" panose="00000500000000000000" pitchFamily="2" charset="-34"/>
                  <a:cs typeface="Prompt" panose="00000500000000000000" pitchFamily="2" charset="-34"/>
                </a:rPr>
                <a:t> (ขายในราคา </a:t>
              </a:r>
              <a:r>
                <a:rPr lang="th-TH" sz="2000" b="1" dirty="0">
                  <a:latin typeface="Prompt" panose="00000500000000000000" pitchFamily="2" charset="-34"/>
                  <a:cs typeface="Prompt" panose="00000500000000000000" pitchFamily="2" charset="-34"/>
                </a:rPr>
                <a:t>4.50 - 5.00 บาท/หน่วย</a:t>
              </a:r>
              <a:r>
                <a:rPr lang="th-TH" sz="2000" dirty="0">
                  <a:latin typeface="Prompt" panose="00000500000000000000" pitchFamily="2" charset="-34"/>
                  <a:cs typeface="Prompt" panose="00000500000000000000" pitchFamily="2" charset="-34"/>
                </a:rPr>
                <a:t>)</a:t>
              </a:r>
            </a:p>
            <a:p>
              <a:pPr marL="342900" indent="-342900">
                <a:buFont typeface="Arial" panose="020B0604020202020204" pitchFamily="34" charset="0"/>
                <a:buChar char="•"/>
              </a:pPr>
              <a:r>
                <a:rPr lang="th-TH" sz="2000" b="1" dirty="0">
                  <a:latin typeface="Prompt" panose="00000500000000000000" pitchFamily="2" charset="-34"/>
                  <a:cs typeface="Prompt" panose="00000500000000000000" pitchFamily="2" charset="-34"/>
                </a:rPr>
                <a:t>รายได้จากการขายสินค้าหรือบริการอื่น</a:t>
              </a:r>
              <a:endParaRPr lang="th-TH" sz="2000" dirty="0">
                <a:latin typeface="Prompt" panose="00000500000000000000" pitchFamily="2" charset="-34"/>
                <a:cs typeface="Prompt" panose="00000500000000000000" pitchFamily="2" charset="-34"/>
              </a:endParaRPr>
            </a:p>
            <a:p>
              <a:pPr marL="342900" indent="-342900">
                <a:buFont typeface="Arial" panose="020B0604020202020204" pitchFamily="34" charset="0"/>
                <a:buChar char="•"/>
              </a:pPr>
              <a:r>
                <a:rPr lang="th-TH" sz="2000" b="1" dirty="0">
                  <a:latin typeface="Prompt" panose="00000500000000000000" pitchFamily="2" charset="-34"/>
                  <a:cs typeface="Prompt" panose="00000500000000000000" pitchFamily="2" charset="-34"/>
                </a:rPr>
                <a:t>รายได้เสริมจากการขยายขนาดกำลังการผลิต</a:t>
              </a:r>
              <a:endParaRPr lang="th-TH" sz="2000" dirty="0">
                <a:latin typeface="Prompt" panose="00000500000000000000" pitchFamily="2" charset="-34"/>
                <a:cs typeface="Prompt" panose="00000500000000000000" pitchFamily="2" charset="-34"/>
              </a:endParaRPr>
            </a:p>
            <a:p>
              <a:pPr algn="ctr"/>
              <a:endParaRPr lang="en-US" dirty="0"/>
            </a:p>
          </p:txBody>
        </p:sp>
        <p:sp>
          <p:nvSpPr>
            <p:cNvPr id="10" name="สี่เหลี่ยมผืนผ้า 9">
              <a:extLst>
                <a:ext uri="{FF2B5EF4-FFF2-40B4-BE49-F238E27FC236}">
                  <a16:creationId xmlns:a16="http://schemas.microsoft.com/office/drawing/2014/main" id="{12FC3919-04DD-36E4-231E-B5A134C9B234}"/>
                </a:ext>
              </a:extLst>
            </p:cNvPr>
            <p:cNvSpPr/>
            <p:nvPr/>
          </p:nvSpPr>
          <p:spPr>
            <a:xfrm>
              <a:off x="3856704" y="4305300"/>
              <a:ext cx="3429000" cy="3048000"/>
            </a:xfrm>
            <a:prstGeom prst="rect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th-TH" b="1" dirty="0">
                  <a:latin typeface="Prompt" panose="00000500000000000000" pitchFamily="2" charset="-34"/>
                  <a:cs typeface="Prompt" panose="00000500000000000000" pitchFamily="2" charset="-34"/>
                </a:rPr>
                <a:t>เทคโนโลยีและอุปกรณ์</a:t>
              </a:r>
              <a:endParaRPr lang="th-TH" dirty="0">
                <a:latin typeface="Prompt" panose="00000500000000000000" pitchFamily="2" charset="-34"/>
                <a:cs typeface="Prompt" panose="00000500000000000000" pitchFamily="2" charset="-34"/>
              </a:endParaRP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th-TH" dirty="0">
                  <a:latin typeface="Prompt" panose="00000500000000000000" pitchFamily="2" charset="-34"/>
                  <a:cs typeface="Prompt" panose="00000500000000000000" pitchFamily="2" charset="-34"/>
                </a:rPr>
                <a:t>แผงโซลา</a:t>
              </a:r>
              <a:r>
                <a:rPr lang="th-TH" dirty="0" err="1">
                  <a:latin typeface="Prompt" panose="00000500000000000000" pitchFamily="2" charset="-34"/>
                  <a:cs typeface="Prompt" panose="00000500000000000000" pitchFamily="2" charset="-34"/>
                </a:rPr>
                <a:t>ร์</a:t>
              </a:r>
              <a:r>
                <a:rPr lang="th-TH" dirty="0">
                  <a:latin typeface="Prompt" panose="00000500000000000000" pitchFamily="2" charset="-34"/>
                  <a:cs typeface="Prompt" panose="00000500000000000000" pitchFamily="2" charset="-34"/>
                </a:rPr>
                <a:t>เซลล์ 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th-TH" dirty="0">
                  <a:latin typeface="Prompt" panose="00000500000000000000" pitchFamily="2" charset="-34"/>
                  <a:cs typeface="Prompt" panose="00000500000000000000" pitchFamily="2" charset="-34"/>
                </a:rPr>
                <a:t>อิน</a:t>
              </a:r>
              <a:r>
                <a:rPr lang="th-TH" dirty="0" err="1">
                  <a:latin typeface="Prompt" panose="00000500000000000000" pitchFamily="2" charset="-34"/>
                  <a:cs typeface="Prompt" panose="00000500000000000000" pitchFamily="2" charset="-34"/>
                </a:rPr>
                <a:t>เวอร์เต</a:t>
              </a:r>
              <a:r>
                <a:rPr lang="th-TH" dirty="0">
                  <a:latin typeface="Prompt" panose="00000500000000000000" pitchFamily="2" charset="-34"/>
                  <a:cs typeface="Prompt" panose="00000500000000000000" pitchFamily="2" charset="-34"/>
                </a:rPr>
                <a:t>อร์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th-TH" dirty="0">
                  <a:latin typeface="Prompt" panose="00000500000000000000" pitchFamily="2" charset="-34"/>
                  <a:cs typeface="Prompt" panose="00000500000000000000" pitchFamily="2" charset="-34"/>
                </a:rPr>
                <a:t>ระบบมอนิเตอร์ออนไลน์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th-TH" dirty="0">
                  <a:latin typeface="Prompt" panose="00000500000000000000" pitchFamily="2" charset="-34"/>
                  <a:cs typeface="Prompt" panose="00000500000000000000" pitchFamily="2" charset="-34"/>
                </a:rPr>
                <a:t>แอปพลิเคชันออนไลน์</a:t>
              </a:r>
            </a:p>
            <a:p>
              <a:r>
                <a:rPr lang="th-TH" b="1" dirty="0">
                  <a:latin typeface="Prompt" panose="00000500000000000000" pitchFamily="2" charset="-34"/>
                  <a:cs typeface="Prompt" panose="00000500000000000000" pitchFamily="2" charset="-34"/>
                </a:rPr>
                <a:t>ทีมงานและพันธมิตร</a:t>
              </a:r>
              <a:endParaRPr lang="th-TH" dirty="0">
                <a:latin typeface="Prompt" panose="00000500000000000000" pitchFamily="2" charset="-34"/>
                <a:cs typeface="Prompt" panose="00000500000000000000" pitchFamily="2" charset="-34"/>
              </a:endParaRP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th-TH" dirty="0">
                  <a:latin typeface="Prompt" panose="00000500000000000000" pitchFamily="2" charset="-34"/>
                  <a:cs typeface="Prompt" panose="00000500000000000000" pitchFamily="2" charset="-34"/>
                </a:rPr>
                <a:t>ทีมติดตั้งและบำรุงรักษา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th-TH" dirty="0">
                  <a:latin typeface="Prompt" panose="00000500000000000000" pitchFamily="2" charset="-34"/>
                  <a:cs typeface="Prompt" panose="00000500000000000000" pitchFamily="2" charset="-34"/>
                </a:rPr>
                <a:t>ทีมพัฒนาแอปพลิเคชัน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th-TH" dirty="0">
                  <a:latin typeface="Prompt" panose="00000500000000000000" pitchFamily="2" charset="-34"/>
                  <a:cs typeface="Prompt" panose="00000500000000000000" pitchFamily="2" charset="-34"/>
                </a:rPr>
                <a:t>พันธมิตรด้านเงินทุนและเทคโนโลยี</a:t>
              </a:r>
            </a:p>
          </p:txBody>
        </p:sp>
        <p:sp>
          <p:nvSpPr>
            <p:cNvPr id="11" name="สี่เหลี่ยมผืนผ้า 10">
              <a:extLst>
                <a:ext uri="{FF2B5EF4-FFF2-40B4-BE49-F238E27FC236}">
                  <a16:creationId xmlns:a16="http://schemas.microsoft.com/office/drawing/2014/main" id="{37E2F501-10D9-6321-785A-C2C683995321}"/>
                </a:ext>
              </a:extLst>
            </p:cNvPr>
            <p:cNvSpPr/>
            <p:nvPr/>
          </p:nvSpPr>
          <p:spPr>
            <a:xfrm>
              <a:off x="3856704" y="723900"/>
              <a:ext cx="3429000" cy="2971800"/>
            </a:xfrm>
            <a:prstGeom prst="rect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th-TH" b="1" dirty="0">
                  <a:latin typeface="Prompt" panose="00000500000000000000" pitchFamily="2" charset="-34"/>
                  <a:cs typeface="Prompt" panose="00000500000000000000" pitchFamily="2" charset="-34"/>
                </a:rPr>
                <a:t>การติดตั้งระบบโซลา</a:t>
              </a:r>
              <a:r>
                <a:rPr lang="th-TH" b="1" dirty="0" err="1">
                  <a:latin typeface="Prompt" panose="00000500000000000000" pitchFamily="2" charset="-34"/>
                  <a:cs typeface="Prompt" panose="00000500000000000000" pitchFamily="2" charset="-34"/>
                </a:rPr>
                <a:t>ร์</a:t>
              </a:r>
              <a:r>
                <a:rPr lang="th-TH" b="1" dirty="0">
                  <a:latin typeface="Prompt" panose="00000500000000000000" pitchFamily="2" charset="-34"/>
                  <a:cs typeface="Prompt" panose="00000500000000000000" pitchFamily="2" charset="-34"/>
                </a:rPr>
                <a:t>เซลล์ แบบ </a:t>
              </a:r>
              <a:r>
                <a:rPr lang="en-US" b="1" dirty="0">
                  <a:latin typeface="Prompt" panose="00000500000000000000" pitchFamily="2" charset="-34"/>
                  <a:cs typeface="Prompt" panose="00000500000000000000" pitchFamily="2" charset="-34"/>
                </a:rPr>
                <a:t>PPA</a:t>
              </a:r>
              <a:r>
                <a:rPr lang="th-TH" dirty="0">
                  <a:latin typeface="Prompt" panose="00000500000000000000" pitchFamily="2" charset="-34"/>
                  <a:cs typeface="Prompt" panose="00000500000000000000" pitchFamily="2" charset="-34"/>
                </a:rPr>
                <a:t> (พร้อมระบบป้องกันหลังคา</a:t>
              </a:r>
              <a:r>
                <a:rPr lang="en-US" dirty="0">
                  <a:latin typeface="Prompt" panose="00000500000000000000" pitchFamily="2" charset="-34"/>
                  <a:cs typeface="Prompt" panose="00000500000000000000" pitchFamily="2" charset="-34"/>
                </a:rPr>
                <a:t> </a:t>
              </a:r>
              <a:r>
                <a:rPr lang="th-TH" dirty="0">
                  <a:latin typeface="Prompt" panose="00000500000000000000" pitchFamily="2" charset="-34"/>
                  <a:cs typeface="Prompt" panose="00000500000000000000" pitchFamily="2" charset="-34"/>
                </a:rPr>
                <a:t>และดักจับฝุ่น </a:t>
              </a:r>
              <a:r>
                <a:rPr lang="en-US" dirty="0">
                  <a:latin typeface="Prompt" panose="00000500000000000000" pitchFamily="2" charset="-34"/>
                  <a:cs typeface="Prompt" panose="00000500000000000000" pitchFamily="2" charset="-34"/>
                </a:rPr>
                <a:t>PM 2.5</a:t>
              </a:r>
              <a:r>
                <a:rPr lang="th-TH" dirty="0">
                  <a:latin typeface="Prompt" panose="00000500000000000000" pitchFamily="2" charset="-34"/>
                  <a:cs typeface="Prompt" panose="00000500000000000000" pitchFamily="2" charset="-34"/>
                </a:rPr>
                <a:t>)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th-TH" b="1" dirty="0">
                  <a:latin typeface="Prompt" panose="00000500000000000000" pitchFamily="2" charset="-34"/>
                  <a:cs typeface="Prompt" panose="00000500000000000000" pitchFamily="2" charset="-34"/>
                </a:rPr>
                <a:t>การบำรุงรักษาและตรวจสอบรายเดือน</a:t>
              </a:r>
              <a:endParaRPr lang="th-TH" dirty="0">
                <a:latin typeface="Prompt" panose="00000500000000000000" pitchFamily="2" charset="-34"/>
                <a:cs typeface="Prompt" panose="00000500000000000000" pitchFamily="2" charset="-34"/>
              </a:endParaRP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th-TH" b="1" dirty="0">
                  <a:latin typeface="Prompt" panose="00000500000000000000" pitchFamily="2" charset="-34"/>
                  <a:cs typeface="Prompt" panose="00000500000000000000" pitchFamily="2" charset="-34"/>
                </a:rPr>
                <a:t>มีระบบมอนิเตอร์ออนไลน์</a:t>
              </a:r>
              <a:endParaRPr lang="th-TH" dirty="0">
                <a:latin typeface="Prompt" panose="00000500000000000000" pitchFamily="2" charset="-34"/>
                <a:cs typeface="Prompt" panose="00000500000000000000" pitchFamily="2" charset="-34"/>
              </a:endParaRP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th-TH" b="1" dirty="0">
                  <a:latin typeface="Prompt" panose="00000500000000000000" pitchFamily="2" charset="-34"/>
                  <a:cs typeface="Prompt" panose="00000500000000000000" pitchFamily="2" charset="-34"/>
                </a:rPr>
                <a:t>การขยายระบบเมื่อความต้องการไฟฟ้าเพิ่ม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th-TH" b="1" dirty="0">
                  <a:latin typeface="Prompt" panose="00000500000000000000" pitchFamily="2" charset="-34"/>
                  <a:cs typeface="Prompt" panose="00000500000000000000" pitchFamily="2" charset="-34"/>
                </a:rPr>
                <a:t>การประชาสัมพันธ์</a:t>
              </a:r>
              <a:endParaRPr lang="en-US" dirty="0"/>
            </a:p>
          </p:txBody>
        </p:sp>
        <p:sp>
          <p:nvSpPr>
            <p:cNvPr id="12" name="สี่เหลี่ยมผืนผ้า 11">
              <a:extLst>
                <a:ext uri="{FF2B5EF4-FFF2-40B4-BE49-F238E27FC236}">
                  <a16:creationId xmlns:a16="http://schemas.microsoft.com/office/drawing/2014/main" id="{393F3D32-8095-C15D-B8BF-78254ADCE416}"/>
                </a:ext>
              </a:extLst>
            </p:cNvPr>
            <p:cNvSpPr/>
            <p:nvPr/>
          </p:nvSpPr>
          <p:spPr>
            <a:xfrm>
              <a:off x="275304" y="723900"/>
              <a:ext cx="3429000" cy="6629400"/>
            </a:xfrm>
            <a:prstGeom prst="rect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marL="342900" indent="-342900">
                <a:buFont typeface="Arial" panose="020B0604020202020204" pitchFamily="34" charset="0"/>
                <a:buChar char="•"/>
              </a:pPr>
              <a:r>
                <a:rPr lang="th-TH" sz="2000" b="1" dirty="0">
                  <a:latin typeface="Prompt" panose="00000500000000000000" pitchFamily="2" charset="-34"/>
                  <a:cs typeface="Prompt" panose="00000500000000000000" pitchFamily="2" charset="-34"/>
                </a:rPr>
                <a:t>บริษัท โอเอวัน จำกัด</a:t>
              </a:r>
              <a:r>
                <a:rPr lang="th-TH" sz="2000" dirty="0">
                  <a:latin typeface="Prompt" panose="00000500000000000000" pitchFamily="2" charset="-34"/>
                  <a:cs typeface="Prompt" panose="00000500000000000000" pitchFamily="2" charset="-34"/>
                </a:rPr>
                <a:t> (ผู้บริหารโครงการ)</a:t>
              </a:r>
            </a:p>
            <a:p>
              <a:pPr marL="342900" indent="-342900">
                <a:buFont typeface="Arial" panose="020B0604020202020204" pitchFamily="34" charset="0"/>
                <a:buChar char="•"/>
              </a:pPr>
              <a:r>
                <a:rPr lang="th-TH" sz="2000" b="1" dirty="0">
                  <a:latin typeface="Prompt" panose="00000500000000000000" pitchFamily="2" charset="-34"/>
                  <a:cs typeface="Prompt" panose="00000500000000000000" pitchFamily="2" charset="-34"/>
                </a:rPr>
                <a:t>บริษัทมหาชนในตลาดหลักทรัพย์แห่งประเทศไทย</a:t>
              </a:r>
              <a:r>
                <a:rPr lang="th-TH" sz="2000" dirty="0">
                  <a:latin typeface="Prompt" panose="00000500000000000000" pitchFamily="2" charset="-34"/>
                  <a:cs typeface="Prompt" panose="00000500000000000000" pitchFamily="2" charset="-34"/>
                </a:rPr>
                <a:t> (สนับสนุนเงินทุน)</a:t>
              </a:r>
            </a:p>
            <a:p>
              <a:pPr marL="342900" indent="-342900">
                <a:buFont typeface="Arial" panose="020B0604020202020204" pitchFamily="34" charset="0"/>
                <a:buChar char="•"/>
              </a:pPr>
              <a:r>
                <a:rPr lang="th-TH" sz="2000" b="1" dirty="0">
                  <a:latin typeface="Prompt" panose="00000500000000000000" pitchFamily="2" charset="-34"/>
                  <a:cs typeface="Prompt" panose="00000500000000000000" pitchFamily="2" charset="-34"/>
                </a:rPr>
                <a:t>บริษัท พีทีเค เทคโนโลยีและบริการ จำกัด</a:t>
              </a:r>
              <a:r>
                <a:rPr lang="en-US" sz="2000" dirty="0">
                  <a:latin typeface="Prompt" panose="00000500000000000000" pitchFamily="2" charset="-34"/>
                  <a:cs typeface="Prompt" panose="00000500000000000000" pitchFamily="2" charset="-34"/>
                </a:rPr>
                <a:t> (</a:t>
              </a:r>
              <a:r>
                <a:rPr lang="th-TH" sz="2000" dirty="0">
                  <a:latin typeface="Prompt" panose="00000500000000000000" pitchFamily="2" charset="-34"/>
                  <a:cs typeface="Prompt" panose="00000500000000000000" pitchFamily="2" charset="-34"/>
                </a:rPr>
                <a:t>ผู้ให้บริการด้านเทคนิคและวิศวกรรม)</a:t>
              </a:r>
            </a:p>
            <a:p>
              <a:pPr marL="342900" indent="-342900">
                <a:buFont typeface="Arial" panose="020B0604020202020204" pitchFamily="34" charset="0"/>
                <a:buChar char="•"/>
              </a:pPr>
              <a:r>
                <a:rPr lang="th-TH" sz="2000" b="1" dirty="0">
                  <a:latin typeface="Prompt" panose="00000500000000000000" pitchFamily="2" charset="-34"/>
                  <a:cs typeface="Prompt" panose="00000500000000000000" pitchFamily="2" charset="-34"/>
                </a:rPr>
                <a:t>บริษัท อภิมุข ณ การไฟฟ้า จำกัด</a:t>
              </a:r>
              <a:r>
                <a:rPr lang="en-US" sz="2000" dirty="0">
                  <a:latin typeface="Prompt" panose="00000500000000000000" pitchFamily="2" charset="-34"/>
                  <a:cs typeface="Prompt" panose="00000500000000000000" pitchFamily="2" charset="-34"/>
                </a:rPr>
                <a:t> (</a:t>
              </a:r>
              <a:r>
                <a:rPr lang="th-TH" sz="2000" dirty="0">
                  <a:latin typeface="Prompt" panose="00000500000000000000" pitchFamily="2" charset="-34"/>
                  <a:cs typeface="Prompt" panose="00000500000000000000" pitchFamily="2" charset="-34"/>
                </a:rPr>
                <a:t>ระบบไฟฟ้ากำลัง)</a:t>
              </a:r>
            </a:p>
            <a:p>
              <a:pPr marL="342900" indent="-342900">
                <a:buFont typeface="Arial" panose="020B0604020202020204" pitchFamily="34" charset="0"/>
                <a:buChar char="•"/>
              </a:pPr>
              <a:r>
                <a:rPr lang="th-TH" sz="2000" b="1" dirty="0">
                  <a:latin typeface="Prompt" panose="00000500000000000000" pitchFamily="2" charset="-34"/>
                  <a:cs typeface="Prompt" panose="00000500000000000000" pitchFamily="2" charset="-34"/>
                </a:rPr>
                <a:t>บริษัท เจเคอาร์ จำกัด</a:t>
              </a:r>
              <a:br>
                <a:rPr lang="th-TH" sz="2000" b="1" dirty="0">
                  <a:latin typeface="Prompt" panose="00000500000000000000" pitchFamily="2" charset="-34"/>
                  <a:cs typeface="Prompt" panose="00000500000000000000" pitchFamily="2" charset="-34"/>
                </a:rPr>
              </a:br>
              <a:r>
                <a:rPr lang="en-US" sz="2000" dirty="0">
                  <a:latin typeface="Prompt" panose="00000500000000000000" pitchFamily="2" charset="-34"/>
                  <a:cs typeface="Prompt" panose="00000500000000000000" pitchFamily="2" charset="-34"/>
                </a:rPr>
                <a:t>(</a:t>
              </a:r>
              <a:r>
                <a:rPr lang="th-TH" sz="2000" dirty="0">
                  <a:latin typeface="Prompt" panose="00000500000000000000" pitchFamily="2" charset="-34"/>
                  <a:cs typeface="Prompt" panose="00000500000000000000" pitchFamily="2" charset="-34"/>
                </a:rPr>
                <a:t>ออกแบบ ติดตั้ง และบำรุงรักษา)</a:t>
              </a:r>
            </a:p>
            <a:p>
              <a:pPr marL="342900" indent="-342900">
                <a:buFont typeface="Arial" panose="020B0604020202020204" pitchFamily="34" charset="0"/>
                <a:buChar char="•"/>
              </a:pPr>
              <a:r>
                <a:rPr lang="th-TH" sz="2000" b="1" dirty="0">
                  <a:latin typeface="Prompt" panose="00000500000000000000" pitchFamily="2" charset="-34"/>
                  <a:cs typeface="Prompt" panose="00000500000000000000" pitchFamily="2" charset="-34"/>
                </a:rPr>
                <a:t>บริษัท สามล้อไทย จำกัด </a:t>
              </a:r>
              <a:br>
                <a:rPr lang="th-TH" sz="2000" dirty="0">
                  <a:latin typeface="Prompt" panose="00000500000000000000" pitchFamily="2" charset="-34"/>
                  <a:cs typeface="Prompt" panose="00000500000000000000" pitchFamily="2" charset="-34"/>
                </a:rPr>
              </a:br>
              <a:r>
                <a:rPr lang="th-TH" sz="2000" dirty="0">
                  <a:latin typeface="Prompt" panose="00000500000000000000" pitchFamily="2" charset="-34"/>
                  <a:cs typeface="Prompt" panose="00000500000000000000" pitchFamily="2" charset="-34"/>
                </a:rPr>
                <a:t>(อุปกรณ์ติดตั้งโซลา</a:t>
              </a:r>
              <a:r>
                <a:rPr lang="th-TH" sz="2000" dirty="0" err="1">
                  <a:latin typeface="Prompt" panose="00000500000000000000" pitchFamily="2" charset="-34"/>
                  <a:cs typeface="Prompt" panose="00000500000000000000" pitchFamily="2" charset="-34"/>
                </a:rPr>
                <a:t>ร์</a:t>
              </a:r>
              <a:r>
                <a:rPr lang="th-TH" sz="2000" dirty="0">
                  <a:latin typeface="Prompt" panose="00000500000000000000" pitchFamily="2" charset="-34"/>
                  <a:cs typeface="Prompt" panose="00000500000000000000" pitchFamily="2" charset="-34"/>
                </a:rPr>
                <a:t>เซลล์)</a:t>
              </a:r>
            </a:p>
            <a:p>
              <a:pPr marL="342900" indent="-342900">
                <a:buFont typeface="Arial" panose="020B0604020202020204" pitchFamily="34" charset="0"/>
                <a:buChar char="•"/>
              </a:pPr>
              <a:r>
                <a:rPr lang="th-TH" sz="2000" b="1" dirty="0">
                  <a:latin typeface="Prompt" panose="00000500000000000000" pitchFamily="2" charset="-34"/>
                  <a:cs typeface="Prompt" panose="00000500000000000000" pitchFamily="2" charset="-34"/>
                </a:rPr>
                <a:t>ที่ปรึกษา</a:t>
              </a:r>
              <a:r>
                <a:rPr lang="th-TH" sz="2000" dirty="0">
                  <a:latin typeface="Prompt" panose="00000500000000000000" pitchFamily="2" charset="-34"/>
                  <a:cs typeface="Prompt" panose="00000500000000000000" pitchFamily="2" charset="-34"/>
                </a:rPr>
                <a:t>เป็นคณะอาจารย์จากมหาวิทยาลัยที่มีความเชี่ยวชาญเฉพาะด้าน</a:t>
              </a:r>
            </a:p>
            <a:p>
              <a:pPr algn="ctr"/>
              <a:endParaRPr lang="en-US" dirty="0"/>
            </a:p>
          </p:txBody>
        </p:sp>
        <p:sp>
          <p:nvSpPr>
            <p:cNvPr id="13" name="สี่เหลี่ยมผืนผ้า 12">
              <a:extLst>
                <a:ext uri="{FF2B5EF4-FFF2-40B4-BE49-F238E27FC236}">
                  <a16:creationId xmlns:a16="http://schemas.microsoft.com/office/drawing/2014/main" id="{0AF36B20-37C2-0A45-9C13-AC823BEC6DDD}"/>
                </a:ext>
              </a:extLst>
            </p:cNvPr>
            <p:cNvSpPr/>
            <p:nvPr/>
          </p:nvSpPr>
          <p:spPr>
            <a:xfrm>
              <a:off x="304800" y="8039100"/>
              <a:ext cx="8744784" cy="1981200"/>
            </a:xfrm>
            <a:prstGeom prst="rect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342900" indent="-342900">
                <a:buFont typeface="Arial" panose="020B0604020202020204" pitchFamily="34" charset="0"/>
                <a:buChar char="•"/>
              </a:pPr>
              <a:r>
                <a:rPr lang="th-TH" sz="2000" b="1" dirty="0">
                  <a:latin typeface="Prompt" panose="00000500000000000000" pitchFamily="2" charset="-34"/>
                  <a:cs typeface="Prompt" panose="00000500000000000000" pitchFamily="2" charset="-34"/>
                </a:rPr>
                <a:t>ค่าใช้จ่ายอุปกรณ์</a:t>
              </a:r>
              <a:r>
                <a:rPr lang="th-TH" sz="2000" dirty="0">
                  <a:latin typeface="Prompt" panose="00000500000000000000" pitchFamily="2" charset="-34"/>
                  <a:cs typeface="Prompt" panose="00000500000000000000" pitchFamily="2" charset="-34"/>
                </a:rPr>
                <a:t> (แผงโซลา</a:t>
              </a:r>
              <a:r>
                <a:rPr lang="th-TH" sz="2000" dirty="0" err="1">
                  <a:latin typeface="Prompt" panose="00000500000000000000" pitchFamily="2" charset="-34"/>
                  <a:cs typeface="Prompt" panose="00000500000000000000" pitchFamily="2" charset="-34"/>
                </a:rPr>
                <a:t>ร์</a:t>
              </a:r>
              <a:r>
                <a:rPr lang="th-TH" sz="2000" dirty="0">
                  <a:latin typeface="Prompt" panose="00000500000000000000" pitchFamily="2" charset="-34"/>
                  <a:cs typeface="Prompt" panose="00000500000000000000" pitchFamily="2" charset="-34"/>
                </a:rPr>
                <a:t>เซลล์, อิน</a:t>
              </a:r>
              <a:r>
                <a:rPr lang="th-TH" sz="2000" dirty="0" err="1">
                  <a:latin typeface="Prompt" panose="00000500000000000000" pitchFamily="2" charset="-34"/>
                  <a:cs typeface="Prompt" panose="00000500000000000000" pitchFamily="2" charset="-34"/>
                </a:rPr>
                <a:t>เวอร์เต</a:t>
              </a:r>
              <a:r>
                <a:rPr lang="th-TH" sz="2000" dirty="0">
                  <a:latin typeface="Prompt" panose="00000500000000000000" pitchFamily="2" charset="-34"/>
                  <a:cs typeface="Prompt" panose="00000500000000000000" pitchFamily="2" charset="-34"/>
                </a:rPr>
                <a:t>อร์, ระบบมอนิเตอร์)</a:t>
              </a:r>
            </a:p>
            <a:p>
              <a:pPr marL="342900" indent="-342900">
                <a:buFont typeface="Arial" panose="020B0604020202020204" pitchFamily="34" charset="0"/>
                <a:buChar char="•"/>
              </a:pPr>
              <a:r>
                <a:rPr lang="th-TH" sz="2000" b="1" dirty="0">
                  <a:latin typeface="Prompt" panose="00000500000000000000" pitchFamily="2" charset="-34"/>
                  <a:cs typeface="Prompt" panose="00000500000000000000" pitchFamily="2" charset="-34"/>
                </a:rPr>
                <a:t>ค่าติดตั้งและโครงสร้างรองรับ</a:t>
              </a:r>
              <a:r>
                <a:rPr lang="th-TH" sz="2000" dirty="0">
                  <a:latin typeface="Prompt" panose="00000500000000000000" pitchFamily="2" charset="-34"/>
                  <a:cs typeface="Prompt" panose="00000500000000000000" pitchFamily="2" charset="-34"/>
                </a:rPr>
                <a:t> (เมท</a:t>
              </a:r>
              <a:r>
                <a:rPr lang="th-TH" sz="2000" dirty="0" err="1">
                  <a:latin typeface="Prompt" panose="00000500000000000000" pitchFamily="2" charset="-34"/>
                  <a:cs typeface="Prompt" panose="00000500000000000000" pitchFamily="2" charset="-34"/>
                </a:rPr>
                <a:t>ัลชีต</a:t>
              </a:r>
              <a:r>
                <a:rPr lang="th-TH" sz="2000" dirty="0">
                  <a:latin typeface="Prompt" panose="00000500000000000000" pitchFamily="2" charset="-34"/>
                  <a:cs typeface="Prompt" panose="00000500000000000000" pitchFamily="2" charset="-34"/>
                </a:rPr>
                <a:t>/</a:t>
              </a:r>
              <a:r>
                <a:rPr lang="en-US" sz="2000" dirty="0">
                  <a:latin typeface="Prompt" panose="00000500000000000000" pitchFamily="2" charset="-34"/>
                  <a:cs typeface="Prompt" panose="00000500000000000000" pitchFamily="2" charset="-34"/>
                </a:rPr>
                <a:t>PVC)</a:t>
              </a:r>
            </a:p>
            <a:p>
              <a:pPr marL="342900" indent="-342900">
                <a:buFont typeface="Arial" panose="020B0604020202020204" pitchFamily="34" charset="0"/>
                <a:buChar char="•"/>
              </a:pPr>
              <a:r>
                <a:rPr lang="th-TH" sz="2000" b="1" dirty="0">
                  <a:latin typeface="Prompt" panose="00000500000000000000" pitchFamily="2" charset="-34"/>
                  <a:cs typeface="Prompt" panose="00000500000000000000" pitchFamily="2" charset="-34"/>
                </a:rPr>
                <a:t>ค่าบำรุงรักษาและบริการรายเดือน</a:t>
              </a:r>
              <a:endParaRPr lang="th-TH" sz="2000" dirty="0">
                <a:latin typeface="Prompt" panose="00000500000000000000" pitchFamily="2" charset="-34"/>
                <a:cs typeface="Prompt" panose="00000500000000000000" pitchFamily="2" charset="-34"/>
              </a:endParaRPr>
            </a:p>
            <a:p>
              <a:pPr marL="342900" indent="-342900">
                <a:buFont typeface="Arial" panose="020B0604020202020204" pitchFamily="34" charset="0"/>
                <a:buChar char="•"/>
              </a:pPr>
              <a:r>
                <a:rPr lang="th-TH" sz="2000" b="1" dirty="0">
                  <a:latin typeface="Prompt" panose="00000500000000000000" pitchFamily="2" charset="-34"/>
                  <a:cs typeface="Prompt" panose="00000500000000000000" pitchFamily="2" charset="-34"/>
                </a:rPr>
                <a:t>ค่าบริหารจัดการระบบและแอปพลิเคชัน</a:t>
              </a:r>
            </a:p>
            <a:p>
              <a:pPr marL="342900" indent="-342900">
                <a:buFont typeface="Arial" panose="020B0604020202020204" pitchFamily="34" charset="0"/>
                <a:buChar char="•"/>
              </a:pPr>
              <a:r>
                <a:rPr lang="th-TH" sz="2000" b="1" dirty="0">
                  <a:latin typeface="Prompt" panose="00000500000000000000" pitchFamily="2" charset="-34"/>
                  <a:cs typeface="Prompt" panose="00000500000000000000" pitchFamily="2" charset="-34"/>
                </a:rPr>
                <a:t>ค่าบริหารโครงการ</a:t>
              </a:r>
            </a:p>
            <a:p>
              <a:pPr marL="342900" indent="-342900">
                <a:buFont typeface="Arial" panose="020B0604020202020204" pitchFamily="34" charset="0"/>
                <a:buChar char="•"/>
              </a:pPr>
              <a:r>
                <a:rPr lang="th-TH" sz="2000" b="1" dirty="0">
                  <a:latin typeface="Prompt" panose="00000500000000000000" pitchFamily="2" charset="-34"/>
                  <a:cs typeface="Prompt" panose="00000500000000000000" pitchFamily="2" charset="-34"/>
                </a:rPr>
                <a:t>ดอกเบี้ยเงินกู้</a:t>
              </a:r>
              <a:endParaRPr lang="th-TH" sz="2000" dirty="0">
                <a:latin typeface="Prompt" panose="00000500000000000000" pitchFamily="2" charset="-34"/>
                <a:cs typeface="Prompt" panose="00000500000000000000" pitchFamily="2" charset="-34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5358806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1C77041-20A8-8275-2C38-B7989BDDE9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สี่เหลี่ยมผืนผ้า 1">
            <a:extLst>
              <a:ext uri="{FF2B5EF4-FFF2-40B4-BE49-F238E27FC236}">
                <a16:creationId xmlns:a16="http://schemas.microsoft.com/office/drawing/2014/main" id="{1D684F90-CA82-B1A1-ABA2-03AA3993F9C4}"/>
              </a:ext>
            </a:extLst>
          </p:cNvPr>
          <p:cNvSpPr/>
          <p:nvPr/>
        </p:nvSpPr>
        <p:spPr>
          <a:xfrm>
            <a:off x="4350072" y="419100"/>
            <a:ext cx="958788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h-TH" sz="5400" b="1" dirty="0">
                <a:ln w="0"/>
                <a:solidFill>
                  <a:srgbClr val="0070C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Prompt" panose="00000500000000000000" pitchFamily="2" charset="-34"/>
                <a:cs typeface="Prompt" panose="00000500000000000000" pitchFamily="2" charset="-34"/>
              </a:rPr>
              <a:t>โครงการติดตั้งโซลา</a:t>
            </a:r>
            <a:r>
              <a:rPr lang="th-TH" sz="5400" b="1" dirty="0" err="1">
                <a:ln w="0"/>
                <a:solidFill>
                  <a:srgbClr val="0070C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Prompt" panose="00000500000000000000" pitchFamily="2" charset="-34"/>
                <a:cs typeface="Prompt" panose="00000500000000000000" pitchFamily="2" charset="-34"/>
              </a:rPr>
              <a:t>ร์</a:t>
            </a:r>
            <a:r>
              <a:rPr lang="th-TH" sz="5400" b="1" dirty="0">
                <a:ln w="0"/>
                <a:solidFill>
                  <a:srgbClr val="0070C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Prompt" panose="00000500000000000000" pitchFamily="2" charset="-34"/>
                <a:cs typeface="Prompt" panose="00000500000000000000" pitchFamily="2" charset="-34"/>
              </a:rPr>
              <a:t>เซลล์ </a:t>
            </a:r>
            <a:r>
              <a:rPr lang="th-TH" sz="5400" b="1" dirty="0" err="1">
                <a:ln w="0"/>
                <a:solidFill>
                  <a:srgbClr val="0070C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Prompt" panose="00000500000000000000" pitchFamily="2" charset="-34"/>
                <a:cs typeface="Prompt" panose="00000500000000000000" pitchFamily="2" charset="-34"/>
              </a:rPr>
              <a:t>กทม</a:t>
            </a:r>
            <a:endParaRPr lang="th-TH" sz="5400" b="1" cap="none" spc="0" dirty="0">
              <a:ln w="0"/>
              <a:solidFill>
                <a:srgbClr val="0070C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Prompt" panose="00000500000000000000" pitchFamily="2" charset="-34"/>
              <a:cs typeface="Prompt" panose="00000500000000000000" pitchFamily="2" charset="-34"/>
            </a:endParaRPr>
          </a:p>
        </p:txBody>
      </p:sp>
      <p:grpSp>
        <p:nvGrpSpPr>
          <p:cNvPr id="5" name="กลุ่ม 4">
            <a:extLst>
              <a:ext uri="{FF2B5EF4-FFF2-40B4-BE49-F238E27FC236}">
                <a16:creationId xmlns:a16="http://schemas.microsoft.com/office/drawing/2014/main" id="{D19ACCBB-77B2-1405-B5AB-26ED958477CE}"/>
              </a:ext>
            </a:extLst>
          </p:cNvPr>
          <p:cNvGrpSpPr/>
          <p:nvPr/>
        </p:nvGrpSpPr>
        <p:grpSpPr>
          <a:xfrm>
            <a:off x="1981200" y="1485900"/>
            <a:ext cx="14325600" cy="8610600"/>
            <a:chOff x="4114800" y="1562100"/>
            <a:chExt cx="13335000" cy="8610600"/>
          </a:xfrm>
        </p:grpSpPr>
        <p:sp>
          <p:nvSpPr>
            <p:cNvPr id="4" name="สี่เหลี่ยมผืนผ้า: มุมมน 3">
              <a:extLst>
                <a:ext uri="{FF2B5EF4-FFF2-40B4-BE49-F238E27FC236}">
                  <a16:creationId xmlns:a16="http://schemas.microsoft.com/office/drawing/2014/main" id="{7CD4FDD8-62E0-DE48-B017-B3F34179EFB5}"/>
                </a:ext>
              </a:extLst>
            </p:cNvPr>
            <p:cNvSpPr/>
            <p:nvPr/>
          </p:nvSpPr>
          <p:spPr>
            <a:xfrm>
              <a:off x="4114800" y="1562100"/>
              <a:ext cx="13335000" cy="8610600"/>
            </a:xfrm>
            <a:prstGeom prst="round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Prompt" panose="00000500000000000000" pitchFamily="2" charset="-34"/>
                <a:cs typeface="Prompt" panose="00000500000000000000" pitchFamily="2" charset="-34"/>
              </a:endParaRPr>
            </a:p>
          </p:txBody>
        </p:sp>
        <p:sp>
          <p:nvSpPr>
            <p:cNvPr id="3" name="สี่เหลี่ยมผืนผ้า 2">
              <a:extLst>
                <a:ext uri="{FF2B5EF4-FFF2-40B4-BE49-F238E27FC236}">
                  <a16:creationId xmlns:a16="http://schemas.microsoft.com/office/drawing/2014/main" id="{4950B812-7EBA-F464-F58E-E5D60B064668}"/>
                </a:ext>
              </a:extLst>
            </p:cNvPr>
            <p:cNvSpPr/>
            <p:nvPr/>
          </p:nvSpPr>
          <p:spPr>
            <a:xfrm>
              <a:off x="4648200" y="1638300"/>
              <a:ext cx="12573000" cy="7478970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marL="914400" indent="-914400">
                <a:buFont typeface="Arial" panose="020B0604020202020204" pitchFamily="34" charset="0"/>
                <a:buChar char="•"/>
              </a:pPr>
              <a:r>
                <a:rPr lang="th-TH" sz="4000" b="1" dirty="0">
                  <a:ln w="0"/>
                  <a:solidFill>
                    <a:srgbClr val="0070C0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Prompt" panose="00000500000000000000" pitchFamily="2" charset="-34"/>
                  <a:cs typeface="Prompt" panose="00000500000000000000" pitchFamily="2" charset="-34"/>
                </a:rPr>
                <a:t>จุ</a:t>
              </a:r>
              <a:r>
                <a:rPr lang="th-TH" sz="4000" b="1" cap="none" spc="0" dirty="0">
                  <a:ln w="0"/>
                  <a:solidFill>
                    <a:srgbClr val="0070C0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Prompt" panose="00000500000000000000" pitchFamily="2" charset="-34"/>
                  <a:cs typeface="Prompt" panose="00000500000000000000" pitchFamily="2" charset="-34"/>
                </a:rPr>
                <a:t>ดเด่น </a:t>
              </a:r>
            </a:p>
            <a:p>
              <a:pPr marL="1828800" lvl="2" indent="-914400">
                <a:buFont typeface="Arial" panose="020B0604020202020204" pitchFamily="34" charset="0"/>
                <a:buChar char="•"/>
              </a:pPr>
              <a:r>
                <a:rPr lang="th-TH" sz="4000" b="0" cap="none" spc="0" dirty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Prompt" panose="00000500000000000000" pitchFamily="2" charset="-34"/>
                  <a:cs typeface="Prompt" panose="00000500000000000000" pitchFamily="2" charset="-34"/>
                </a:rPr>
                <a:t>โครงการสำหรับโรงเรียนสังกัดกรุงเทพมหานครเท่านั้น</a:t>
              </a:r>
            </a:p>
            <a:p>
              <a:pPr marL="1828800" lvl="2" indent="-914400">
                <a:buFont typeface="Arial" panose="020B0604020202020204" pitchFamily="34" charset="0"/>
                <a:buChar char="•"/>
              </a:pPr>
              <a:r>
                <a:rPr lang="th-TH" sz="4000" b="0" cap="none" spc="0" dirty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Prompt" panose="00000500000000000000" pitchFamily="2" charset="-34"/>
                  <a:cs typeface="Prompt" panose="00000500000000000000" pitchFamily="2" charset="-34"/>
                </a:rPr>
                <a:t>ออกแบบและติดตั้งตามขนาดการใช้งานจริง</a:t>
              </a:r>
            </a:p>
            <a:p>
              <a:pPr marL="1828800" lvl="2" indent="-914400">
                <a:buFont typeface="Arial" panose="020B0604020202020204" pitchFamily="34" charset="0"/>
                <a:buChar char="•"/>
              </a:pPr>
              <a:r>
                <a:rPr lang="th-TH" sz="400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Prompt" panose="00000500000000000000" pitchFamily="2" charset="-34"/>
                  <a:cs typeface="Prompt" panose="00000500000000000000" pitchFamily="2" charset="-34"/>
                </a:rPr>
                <a:t>บริการเหนือความคาดหมาย</a:t>
              </a:r>
            </a:p>
            <a:p>
              <a:pPr marL="1828800" lvl="2" indent="-914400">
                <a:buFont typeface="Arial" panose="020B0604020202020204" pitchFamily="34" charset="0"/>
                <a:buChar char="•"/>
              </a:pPr>
              <a:r>
                <a:rPr lang="th-TH" sz="400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Prompt" panose="00000500000000000000" pitchFamily="2" charset="-34"/>
                  <a:cs typeface="Prompt" panose="00000500000000000000" pitchFamily="2" charset="-34"/>
                </a:rPr>
                <a:t>ขยาย</a:t>
              </a:r>
              <a:r>
                <a:rPr lang="th-TH" sz="4000" dirty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Prompt" panose="00000500000000000000" pitchFamily="2" charset="-34"/>
                  <a:cs typeface="Prompt" panose="00000500000000000000" pitchFamily="2" charset="-34"/>
                </a:rPr>
                <a:t>กำลังการผลิตได้ตามการใช้งานจริง</a:t>
              </a:r>
            </a:p>
            <a:p>
              <a:pPr marL="1828800" lvl="2" indent="-914400">
                <a:buFont typeface="Arial" panose="020B0604020202020204" pitchFamily="34" charset="0"/>
                <a:buChar char="•"/>
              </a:pPr>
              <a:r>
                <a:rPr lang="th-TH" sz="4000" b="0" cap="none" spc="0" dirty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Prompt" panose="00000500000000000000" pitchFamily="2" charset="-34"/>
                  <a:cs typeface="Prompt" panose="00000500000000000000" pitchFamily="2" charset="-34"/>
                </a:rPr>
                <a:t>อุปกรณ์ปรับเปลี่ยนตามเทคโนโลยีใหม่</a:t>
              </a:r>
            </a:p>
            <a:p>
              <a:pPr marL="1828800" lvl="2" indent="-914400">
                <a:buFont typeface="Arial" panose="020B0604020202020204" pitchFamily="34" charset="0"/>
                <a:buChar char="•"/>
              </a:pPr>
              <a:r>
                <a:rPr lang="th-TH" sz="4000" dirty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Prompt" panose="00000500000000000000" pitchFamily="2" charset="-34"/>
                  <a:cs typeface="Prompt" panose="00000500000000000000" pitchFamily="2" charset="-34"/>
                </a:rPr>
                <a:t>ค่าไฟฟ้าต่อหน่วยคงที่ตลอดอายุสัญญา</a:t>
              </a:r>
            </a:p>
            <a:p>
              <a:pPr marL="1828800" lvl="2" indent="-914400">
                <a:buFont typeface="Arial" panose="020B0604020202020204" pitchFamily="34" charset="0"/>
                <a:buChar char="•"/>
              </a:pPr>
              <a:r>
                <a:rPr lang="th-TH" sz="4000" dirty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Prompt" panose="00000500000000000000" pitchFamily="2" charset="-34"/>
                  <a:cs typeface="Prompt" panose="00000500000000000000" pitchFamily="2" charset="-34"/>
                </a:rPr>
                <a:t>สัญญาปรับปรุงเปลี่ยนแปลงได้ตลอด</a:t>
              </a:r>
            </a:p>
            <a:p>
              <a:pPr marL="1828800" lvl="2" indent="-914400">
                <a:buFont typeface="Arial" panose="020B0604020202020204" pitchFamily="34" charset="0"/>
                <a:buChar char="•"/>
              </a:pPr>
              <a:r>
                <a:rPr lang="th-TH" sz="4000" dirty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Prompt" panose="00000500000000000000" pitchFamily="2" charset="-34"/>
                  <a:cs typeface="Prompt" panose="00000500000000000000" pitchFamily="2" charset="-34"/>
                </a:rPr>
                <a:t>สัญญายกเลิกได้</a:t>
              </a:r>
            </a:p>
            <a:p>
              <a:pPr marL="1828800" lvl="2" indent="-914400">
                <a:buFont typeface="Arial" panose="020B0604020202020204" pitchFamily="34" charset="0"/>
                <a:buChar char="•"/>
              </a:pPr>
              <a:r>
                <a:rPr lang="th-TH" sz="4000" dirty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Prompt" panose="00000500000000000000" pitchFamily="2" charset="-34"/>
                  <a:cs typeface="Prompt" panose="00000500000000000000" pitchFamily="2" charset="-34"/>
                </a:rPr>
                <a:t>ครบสัญญาอุปกรณ์ยกให้หน่วยงาน</a:t>
              </a:r>
            </a:p>
            <a:p>
              <a:pPr marL="1828800" lvl="2" indent="-914400">
                <a:buFont typeface="Arial" panose="020B0604020202020204" pitchFamily="34" charset="0"/>
                <a:buChar char="•"/>
              </a:pPr>
              <a:r>
                <a:rPr lang="th-TH" sz="4000" dirty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Prompt" panose="00000500000000000000" pitchFamily="2" charset="-34"/>
                  <a:cs typeface="Prompt" panose="00000500000000000000" pitchFamily="2" charset="-34"/>
                </a:rPr>
                <a:t>ครบสัญญาต่ออายุสัญญาได้</a:t>
              </a:r>
            </a:p>
            <a:p>
              <a:pPr marL="1828800" lvl="2" indent="-914400">
                <a:buFont typeface="Arial" panose="020B0604020202020204" pitchFamily="34" charset="0"/>
                <a:buChar char="•"/>
              </a:pPr>
              <a:r>
                <a:rPr lang="th-TH" sz="4000" dirty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Prompt" panose="00000500000000000000" pitchFamily="2" charset="-34"/>
                  <a:cs typeface="Prompt" panose="00000500000000000000" pitchFamily="2" charset="-34"/>
                </a:rPr>
                <a:t>ค่าใช้จ่ายน้อยที่สุด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4983616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สี่เหลี่ยมผืนผ้า 1">
            <a:extLst>
              <a:ext uri="{FF2B5EF4-FFF2-40B4-BE49-F238E27FC236}">
                <a16:creationId xmlns:a16="http://schemas.microsoft.com/office/drawing/2014/main" id="{DAAAE631-82DC-8890-7A2A-A8F4AE618AE6}"/>
              </a:ext>
            </a:extLst>
          </p:cNvPr>
          <p:cNvSpPr/>
          <p:nvPr/>
        </p:nvSpPr>
        <p:spPr>
          <a:xfrm>
            <a:off x="3423529" y="419100"/>
            <a:ext cx="1144095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h-TH" sz="5400" b="1" cap="none" spc="0" dirty="0">
                <a:ln w="0"/>
                <a:solidFill>
                  <a:srgbClr val="0070C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Prompt" panose="00000500000000000000" pitchFamily="2" charset="-34"/>
                <a:cs typeface="Prompt" panose="00000500000000000000" pitchFamily="2" charset="-34"/>
              </a:rPr>
              <a:t>แผนการบำรุงรักษาอุปกรณ์โซลา</a:t>
            </a:r>
            <a:r>
              <a:rPr lang="th-TH" sz="5400" b="1" cap="none" spc="0" dirty="0" err="1">
                <a:ln w="0"/>
                <a:solidFill>
                  <a:srgbClr val="0070C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Prompt" panose="00000500000000000000" pitchFamily="2" charset="-34"/>
                <a:cs typeface="Prompt" panose="00000500000000000000" pitchFamily="2" charset="-34"/>
              </a:rPr>
              <a:t>ร์</a:t>
            </a:r>
            <a:r>
              <a:rPr lang="th-TH" sz="5400" b="1" cap="none" spc="0" dirty="0">
                <a:ln w="0"/>
                <a:solidFill>
                  <a:srgbClr val="0070C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Prompt" panose="00000500000000000000" pitchFamily="2" charset="-34"/>
                <a:cs typeface="Prompt" panose="00000500000000000000" pitchFamily="2" charset="-34"/>
              </a:rPr>
              <a:t>เซลล์</a:t>
            </a:r>
          </a:p>
        </p:txBody>
      </p:sp>
      <p:grpSp>
        <p:nvGrpSpPr>
          <p:cNvPr id="5" name="กลุ่ม 4">
            <a:extLst>
              <a:ext uri="{FF2B5EF4-FFF2-40B4-BE49-F238E27FC236}">
                <a16:creationId xmlns:a16="http://schemas.microsoft.com/office/drawing/2014/main" id="{2A7B744F-2E9B-ECE3-41AA-8DDF23835780}"/>
              </a:ext>
            </a:extLst>
          </p:cNvPr>
          <p:cNvGrpSpPr/>
          <p:nvPr/>
        </p:nvGrpSpPr>
        <p:grpSpPr>
          <a:xfrm>
            <a:off x="1981200" y="1485900"/>
            <a:ext cx="14325600" cy="8610600"/>
            <a:chOff x="4114800" y="1562100"/>
            <a:chExt cx="13335000" cy="8610600"/>
          </a:xfrm>
        </p:grpSpPr>
        <p:sp>
          <p:nvSpPr>
            <p:cNvPr id="4" name="สี่เหลี่ยมผืนผ้า: มุมมน 3">
              <a:extLst>
                <a:ext uri="{FF2B5EF4-FFF2-40B4-BE49-F238E27FC236}">
                  <a16:creationId xmlns:a16="http://schemas.microsoft.com/office/drawing/2014/main" id="{9446841A-71BE-1DFC-717B-F62E469369CC}"/>
                </a:ext>
              </a:extLst>
            </p:cNvPr>
            <p:cNvSpPr/>
            <p:nvPr/>
          </p:nvSpPr>
          <p:spPr>
            <a:xfrm>
              <a:off x="4114800" y="1562100"/>
              <a:ext cx="13335000" cy="8610600"/>
            </a:xfrm>
            <a:prstGeom prst="round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Prompt" panose="00000500000000000000" pitchFamily="2" charset="-34"/>
                <a:cs typeface="Prompt" panose="00000500000000000000" pitchFamily="2" charset="-34"/>
              </a:endParaRPr>
            </a:p>
          </p:txBody>
        </p:sp>
        <p:sp>
          <p:nvSpPr>
            <p:cNvPr id="3" name="สี่เหลี่ยมผืนผ้า 2">
              <a:extLst>
                <a:ext uri="{FF2B5EF4-FFF2-40B4-BE49-F238E27FC236}">
                  <a16:creationId xmlns:a16="http://schemas.microsoft.com/office/drawing/2014/main" id="{AEB989C6-FD9D-A50B-8C67-0877849598C1}"/>
                </a:ext>
              </a:extLst>
            </p:cNvPr>
            <p:cNvSpPr/>
            <p:nvPr/>
          </p:nvSpPr>
          <p:spPr>
            <a:xfrm>
              <a:off x="4648200" y="1638300"/>
              <a:ext cx="12573000" cy="8094524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marL="914400" indent="-914400">
                <a:buFont typeface="Arial" panose="020B0604020202020204" pitchFamily="34" charset="0"/>
                <a:buChar char="•"/>
              </a:pPr>
              <a:r>
                <a:rPr lang="th-TH" sz="4000" b="1" cap="none" spc="0" dirty="0">
                  <a:ln w="0"/>
                  <a:solidFill>
                    <a:srgbClr val="0070C0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Prompt" panose="00000500000000000000" pitchFamily="2" charset="-34"/>
                  <a:cs typeface="Prompt" panose="00000500000000000000" pitchFamily="2" charset="-34"/>
                </a:rPr>
                <a:t>รายเดือน</a:t>
              </a:r>
              <a:r>
                <a:rPr lang="th-TH" sz="4000" b="0" cap="none" spc="0" dirty="0">
                  <a:ln w="0"/>
                  <a:solidFill>
                    <a:srgbClr val="0070C0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Prompt" panose="00000500000000000000" pitchFamily="2" charset="-34"/>
                  <a:cs typeface="Prompt" panose="00000500000000000000" pitchFamily="2" charset="-34"/>
                </a:rPr>
                <a:t> </a:t>
              </a:r>
            </a:p>
            <a:p>
              <a:pPr marL="1828800" lvl="2" indent="-914400">
                <a:buFont typeface="Arial" panose="020B0604020202020204" pitchFamily="34" charset="0"/>
                <a:buChar char="•"/>
              </a:pPr>
              <a:r>
                <a:rPr lang="th-TH" sz="4000" b="0" cap="none" spc="0" dirty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Prompt" panose="00000500000000000000" pitchFamily="2" charset="-34"/>
                  <a:cs typeface="Prompt" panose="00000500000000000000" pitchFamily="2" charset="-34"/>
                </a:rPr>
                <a:t>ล้างทำความสะอาดแผงโซลา</a:t>
              </a:r>
              <a:r>
                <a:rPr lang="th-TH" sz="4000" b="0" cap="none" spc="0" dirty="0" err="1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Prompt" panose="00000500000000000000" pitchFamily="2" charset="-34"/>
                  <a:cs typeface="Prompt" panose="00000500000000000000" pitchFamily="2" charset="-34"/>
                </a:rPr>
                <a:t>ร์</a:t>
              </a:r>
              <a:r>
                <a:rPr lang="th-TH" sz="4000" b="0" cap="none" spc="0" dirty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Prompt" panose="00000500000000000000" pitchFamily="2" charset="-34"/>
                  <a:cs typeface="Prompt" panose="00000500000000000000" pitchFamily="2" charset="-34"/>
                </a:rPr>
                <a:t>เซลล์</a:t>
              </a:r>
            </a:p>
            <a:p>
              <a:pPr marL="1828800" lvl="2" indent="-914400">
                <a:buFont typeface="Arial" panose="020B0604020202020204" pitchFamily="34" charset="0"/>
                <a:buChar char="•"/>
              </a:pPr>
              <a:r>
                <a:rPr lang="th-TH" sz="4000" dirty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Prompt" panose="00000500000000000000" pitchFamily="2" charset="-34"/>
                  <a:cs typeface="Prompt" panose="00000500000000000000" pitchFamily="2" charset="-34"/>
                </a:rPr>
                <a:t>ตรวจสอบความมั่นคงแข็งแรงของโครงสร้างที่ติดตั้ง</a:t>
              </a:r>
            </a:p>
            <a:p>
              <a:pPr marL="1828800" lvl="2" indent="-914400">
                <a:buFont typeface="Arial" panose="020B0604020202020204" pitchFamily="34" charset="0"/>
                <a:buChar char="•"/>
              </a:pPr>
              <a:r>
                <a:rPr lang="th-TH" sz="4000" dirty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Prompt" panose="00000500000000000000" pitchFamily="2" charset="-34"/>
                  <a:cs typeface="Prompt" panose="00000500000000000000" pitchFamily="2" charset="-34"/>
                </a:rPr>
                <a:t>ตรวจสอบสายไฟฟ้าและจุดเชื่อมต่อทุกจุด</a:t>
              </a:r>
            </a:p>
            <a:p>
              <a:pPr marL="1828800" lvl="2" indent="-914400">
                <a:buFont typeface="Arial" panose="020B0604020202020204" pitchFamily="34" charset="0"/>
                <a:buChar char="•"/>
              </a:pPr>
              <a:r>
                <a:rPr lang="th-TH" sz="4000" b="0" cap="none" spc="0" dirty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Prompt" panose="00000500000000000000" pitchFamily="2" charset="-34"/>
                  <a:cs typeface="Prompt" panose="00000500000000000000" pitchFamily="2" charset="-34"/>
                </a:rPr>
                <a:t>ตรวจสอบการรั่วไหลของไฟฟ้า</a:t>
              </a:r>
            </a:p>
            <a:p>
              <a:pPr marL="1828800" lvl="2" indent="-914400">
                <a:buFont typeface="Arial" panose="020B0604020202020204" pitchFamily="34" charset="0"/>
                <a:buChar char="•"/>
              </a:pPr>
              <a:r>
                <a:rPr lang="th-TH" sz="4000" b="0" cap="none" spc="0" dirty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Prompt" panose="00000500000000000000" pitchFamily="2" charset="-34"/>
                  <a:cs typeface="Prompt" panose="00000500000000000000" pitchFamily="2" charset="-34"/>
                </a:rPr>
                <a:t>ตรวจสอบการรั่วของหลังคา</a:t>
              </a:r>
            </a:p>
            <a:p>
              <a:pPr marL="914400" indent="-914400">
                <a:buFont typeface="Arial" panose="020B0604020202020204" pitchFamily="34" charset="0"/>
                <a:buChar char="•"/>
              </a:pPr>
              <a:r>
                <a:rPr lang="th-TH" sz="4000" b="1" dirty="0">
                  <a:ln w="0"/>
                  <a:solidFill>
                    <a:srgbClr val="0070C0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Prompt" panose="00000500000000000000" pitchFamily="2" charset="-34"/>
                  <a:cs typeface="Prompt" panose="00000500000000000000" pitchFamily="2" charset="-34"/>
                </a:rPr>
                <a:t>รายปี</a:t>
              </a:r>
              <a:r>
                <a:rPr lang="th-TH" sz="4000" dirty="0">
                  <a:ln w="0"/>
                  <a:solidFill>
                    <a:srgbClr val="0070C0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Prompt" panose="00000500000000000000" pitchFamily="2" charset="-34"/>
                  <a:cs typeface="Prompt" panose="00000500000000000000" pitchFamily="2" charset="-34"/>
                </a:rPr>
                <a:t> </a:t>
              </a:r>
            </a:p>
            <a:p>
              <a:pPr marL="1828800" lvl="2" indent="-914400">
                <a:buFont typeface="Arial" panose="020B0604020202020204" pitchFamily="34" charset="0"/>
                <a:buChar char="•"/>
              </a:pPr>
              <a:r>
                <a:rPr lang="th-TH" sz="4000" dirty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Prompt" panose="00000500000000000000" pitchFamily="2" charset="-34"/>
                  <a:cs typeface="Prompt" panose="00000500000000000000" pitchFamily="2" charset="-34"/>
                </a:rPr>
                <a:t>ตรวจสอบการทำงานของระบบโดยรวม</a:t>
              </a:r>
            </a:p>
            <a:p>
              <a:pPr marL="1828800" lvl="2" indent="-914400">
                <a:buFont typeface="Arial" panose="020B0604020202020204" pitchFamily="34" charset="0"/>
                <a:buChar char="•"/>
              </a:pPr>
              <a:r>
                <a:rPr lang="th-TH" sz="4000" dirty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Prompt" panose="00000500000000000000" pitchFamily="2" charset="-34"/>
                  <a:cs typeface="Prompt" panose="00000500000000000000" pitchFamily="2" charset="-34"/>
                </a:rPr>
                <a:t>จัดทำรายงานประจำปีให้แต่ละโรงเรียน</a:t>
              </a:r>
            </a:p>
            <a:p>
              <a:pPr marL="1828800" lvl="2" indent="-914400">
                <a:buFont typeface="Arial" panose="020B0604020202020204" pitchFamily="34" charset="0"/>
                <a:buChar char="•"/>
              </a:pPr>
              <a:r>
                <a:rPr lang="th-TH" sz="4000" dirty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Prompt" panose="00000500000000000000" pitchFamily="2" charset="-34"/>
                  <a:cs typeface="Prompt" panose="00000500000000000000" pitchFamily="2" charset="-34"/>
                </a:rPr>
                <a:t>ต่ออายุประกันภัย</a:t>
              </a:r>
            </a:p>
            <a:p>
              <a:pPr marL="914400" indent="-914400">
                <a:buFont typeface="Arial" panose="020B0604020202020204" pitchFamily="34" charset="0"/>
                <a:buChar char="•"/>
              </a:pPr>
              <a:r>
                <a:rPr lang="th-TH" sz="4000" b="1" cap="none" spc="0" dirty="0">
                  <a:ln w="0"/>
                  <a:solidFill>
                    <a:srgbClr val="0070C0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Prompt" panose="00000500000000000000" pitchFamily="2" charset="-34"/>
                  <a:cs typeface="Prompt" panose="00000500000000000000" pitchFamily="2" charset="-34"/>
                </a:rPr>
                <a:t>ทุก </a:t>
              </a:r>
              <a:r>
                <a:rPr lang="th-TH" sz="4000" b="1" dirty="0">
                  <a:ln w="0"/>
                  <a:solidFill>
                    <a:srgbClr val="0070C0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Prompt" panose="00000500000000000000" pitchFamily="2" charset="-34"/>
                  <a:cs typeface="Prompt" panose="00000500000000000000" pitchFamily="2" charset="-34"/>
                </a:rPr>
                <a:t>2 ปี</a:t>
              </a:r>
              <a:r>
                <a:rPr lang="th-TH" sz="4000" dirty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Prompt" panose="00000500000000000000" pitchFamily="2" charset="-34"/>
                  <a:cs typeface="Prompt" panose="00000500000000000000" pitchFamily="2" charset="-34"/>
                </a:rPr>
                <a:t> สอบเทียบอุปกรณ์ที่ติดตั้ง</a:t>
              </a:r>
              <a:endParaRPr lang="th-TH" sz="40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Prompt" panose="00000500000000000000" pitchFamily="2" charset="-34"/>
                <a:cs typeface="Prompt" panose="00000500000000000000" pitchFamily="2" charset="-34"/>
              </a:endParaRPr>
            </a:p>
            <a:p>
              <a:pPr marL="914400" indent="-914400">
                <a:buFont typeface="Arial" panose="020B0604020202020204" pitchFamily="34" charset="0"/>
                <a:buChar char="•"/>
              </a:pPr>
              <a:r>
                <a:rPr lang="th-TH" sz="4000" b="1" dirty="0">
                  <a:ln w="0"/>
                  <a:solidFill>
                    <a:srgbClr val="0070C0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Prompt" panose="00000500000000000000" pitchFamily="2" charset="-34"/>
                  <a:cs typeface="Prompt" panose="00000500000000000000" pitchFamily="2" charset="-34"/>
                </a:rPr>
                <a:t>ทุก 5 ปี</a:t>
              </a:r>
              <a:r>
                <a:rPr lang="th-TH" sz="4000" dirty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Prompt" panose="00000500000000000000" pitchFamily="2" charset="-34"/>
                  <a:cs typeface="Prompt" panose="00000500000000000000" pitchFamily="2" charset="-34"/>
                </a:rPr>
                <a:t> ต่ออายุการขนานไฟฟ้ากับ กฟน.</a:t>
              </a:r>
              <a:endParaRPr lang="th-TH" sz="40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Prompt" panose="00000500000000000000" pitchFamily="2" charset="-34"/>
                <a:cs typeface="Prompt" panose="00000500000000000000" pitchFamily="2" charset="-34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6786468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4A10DF2-FCF2-033B-C172-04522BE69D5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สี่เหลี่ยมผืนผ้า 1">
            <a:extLst>
              <a:ext uri="{FF2B5EF4-FFF2-40B4-BE49-F238E27FC236}">
                <a16:creationId xmlns:a16="http://schemas.microsoft.com/office/drawing/2014/main" id="{23843782-8ECF-A7FE-51BD-C8B5C683442C}"/>
              </a:ext>
            </a:extLst>
          </p:cNvPr>
          <p:cNvSpPr/>
          <p:nvPr/>
        </p:nvSpPr>
        <p:spPr>
          <a:xfrm>
            <a:off x="5653309" y="419100"/>
            <a:ext cx="698139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h-TH" sz="5400" b="1" cap="none" spc="0" dirty="0">
                <a:ln w="0"/>
                <a:solidFill>
                  <a:srgbClr val="0070C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Prompt" panose="00000500000000000000" pitchFamily="2" charset="-34"/>
                <a:cs typeface="Prompt" panose="00000500000000000000" pitchFamily="2" charset="-34"/>
              </a:rPr>
              <a:t>แผนการที่ใช้ในโครงการ</a:t>
            </a:r>
          </a:p>
        </p:txBody>
      </p:sp>
      <p:grpSp>
        <p:nvGrpSpPr>
          <p:cNvPr id="5" name="กลุ่ม 4">
            <a:extLst>
              <a:ext uri="{FF2B5EF4-FFF2-40B4-BE49-F238E27FC236}">
                <a16:creationId xmlns:a16="http://schemas.microsoft.com/office/drawing/2014/main" id="{0CCB7476-F063-52BF-90CF-A654FD3A37F7}"/>
              </a:ext>
            </a:extLst>
          </p:cNvPr>
          <p:cNvGrpSpPr/>
          <p:nvPr/>
        </p:nvGrpSpPr>
        <p:grpSpPr>
          <a:xfrm>
            <a:off x="1981200" y="1485900"/>
            <a:ext cx="14325600" cy="8610600"/>
            <a:chOff x="4114800" y="1562100"/>
            <a:chExt cx="13335000" cy="8610600"/>
          </a:xfrm>
        </p:grpSpPr>
        <p:sp>
          <p:nvSpPr>
            <p:cNvPr id="4" name="สี่เหลี่ยมผืนผ้า: มุมมน 3">
              <a:extLst>
                <a:ext uri="{FF2B5EF4-FFF2-40B4-BE49-F238E27FC236}">
                  <a16:creationId xmlns:a16="http://schemas.microsoft.com/office/drawing/2014/main" id="{ADF1473F-6C58-B9CD-8478-721A7194D90E}"/>
                </a:ext>
              </a:extLst>
            </p:cNvPr>
            <p:cNvSpPr/>
            <p:nvPr/>
          </p:nvSpPr>
          <p:spPr>
            <a:xfrm>
              <a:off x="4114800" y="1562100"/>
              <a:ext cx="13335000" cy="8610600"/>
            </a:xfrm>
            <a:prstGeom prst="round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Prompt" panose="00000500000000000000" pitchFamily="2" charset="-34"/>
                <a:cs typeface="Prompt" panose="00000500000000000000" pitchFamily="2" charset="-34"/>
              </a:endParaRPr>
            </a:p>
          </p:txBody>
        </p:sp>
        <p:sp>
          <p:nvSpPr>
            <p:cNvPr id="3" name="สี่เหลี่ยมผืนผ้า 2">
              <a:extLst>
                <a:ext uri="{FF2B5EF4-FFF2-40B4-BE49-F238E27FC236}">
                  <a16:creationId xmlns:a16="http://schemas.microsoft.com/office/drawing/2014/main" id="{BB3247F3-F927-8F0C-2DA3-FB04B8D477E8}"/>
                </a:ext>
              </a:extLst>
            </p:cNvPr>
            <p:cNvSpPr/>
            <p:nvPr/>
          </p:nvSpPr>
          <p:spPr>
            <a:xfrm>
              <a:off x="4648200" y="1638300"/>
              <a:ext cx="12573000" cy="6247864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r>
                <a:rPr lang="th-TH" sz="4000" dirty="0">
                  <a:ln w="0"/>
                  <a:solidFill>
                    <a:srgbClr val="0070C0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Prompt" panose="00000500000000000000" pitchFamily="2" charset="-34"/>
                  <a:cs typeface="Prompt" panose="00000500000000000000" pitchFamily="2" charset="-34"/>
                </a:rPr>
                <a:t>ประกอบไปด้วย</a:t>
              </a:r>
            </a:p>
            <a:p>
              <a:pPr marL="914400" indent="-914400">
                <a:buFont typeface="Arial" panose="020B0604020202020204" pitchFamily="34" charset="0"/>
                <a:buChar char="•"/>
              </a:pPr>
              <a:r>
                <a:rPr lang="th-TH" sz="4000" dirty="0">
                  <a:ln w="0"/>
                  <a:solidFill>
                    <a:srgbClr val="0070C0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Prompt" panose="00000500000000000000" pitchFamily="2" charset="-34"/>
                  <a:cs typeface="Prompt" panose="00000500000000000000" pitchFamily="2" charset="-34"/>
                </a:rPr>
                <a:t>แผนการดำเนินการในแต่ละเดือน</a:t>
              </a:r>
            </a:p>
            <a:p>
              <a:pPr marL="914400" indent="-914400">
                <a:buFont typeface="Arial" panose="020B0604020202020204" pitchFamily="34" charset="0"/>
                <a:buChar char="•"/>
              </a:pPr>
              <a:r>
                <a:rPr lang="th-TH" sz="4000" dirty="0">
                  <a:ln w="0"/>
                  <a:solidFill>
                    <a:srgbClr val="0070C0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Prompt" panose="00000500000000000000" pitchFamily="2" charset="-34"/>
                  <a:cs typeface="Prompt" panose="00000500000000000000" pitchFamily="2" charset="-34"/>
                </a:rPr>
                <a:t>แผนกำจัดฝุ่นละอองขนาดเล็ก</a:t>
              </a:r>
            </a:p>
            <a:p>
              <a:pPr marL="914400" indent="-914400">
                <a:buFont typeface="Arial" panose="020B0604020202020204" pitchFamily="34" charset="0"/>
                <a:buChar char="•"/>
              </a:pPr>
              <a:r>
                <a:rPr lang="th-TH" sz="4000" dirty="0">
                  <a:ln w="0"/>
                  <a:solidFill>
                    <a:srgbClr val="0070C0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Prompt" panose="00000500000000000000" pitchFamily="2" charset="-34"/>
                  <a:cs typeface="Prompt" panose="00000500000000000000" pitchFamily="2" charset="-34"/>
                </a:rPr>
                <a:t>แผนบริหารจัดการความเสี่ยง</a:t>
              </a:r>
            </a:p>
            <a:p>
              <a:pPr marL="914400" indent="-914400">
                <a:buFont typeface="Arial" panose="020B0604020202020204" pitchFamily="34" charset="0"/>
                <a:buChar char="•"/>
              </a:pPr>
              <a:r>
                <a:rPr lang="th-TH" sz="4000" dirty="0">
                  <a:ln w="0"/>
                  <a:solidFill>
                    <a:srgbClr val="0070C0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Prompt" panose="00000500000000000000" pitchFamily="2" charset="-34"/>
                  <a:cs typeface="Prompt" panose="00000500000000000000" pitchFamily="2" charset="-34"/>
                </a:rPr>
                <a:t>แผนการสนับสนุนศูนย์เรียนรู้พลังงานทดแทน</a:t>
              </a:r>
            </a:p>
            <a:p>
              <a:pPr marL="914400" indent="-914400">
                <a:buFont typeface="Arial" panose="020B0604020202020204" pitchFamily="34" charset="0"/>
                <a:buChar char="•"/>
              </a:pPr>
              <a:r>
                <a:rPr lang="th-TH" sz="4000" dirty="0">
                  <a:ln w="0"/>
                  <a:solidFill>
                    <a:srgbClr val="0070C0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Prompt" panose="00000500000000000000" pitchFamily="2" charset="-34"/>
                  <a:cs typeface="Prompt" panose="00000500000000000000" pitchFamily="2" charset="-34"/>
                </a:rPr>
                <a:t>แผนเสริมสร้างและแผนเผชิญเหตุสถานศึกษา</a:t>
              </a:r>
            </a:p>
            <a:p>
              <a:pPr marL="914400" indent="-914400">
                <a:buFont typeface="Arial" panose="020B0604020202020204" pitchFamily="34" charset="0"/>
                <a:buChar char="•"/>
              </a:pPr>
              <a:r>
                <a:rPr lang="th-TH" sz="4000" dirty="0">
                  <a:ln w="0"/>
                  <a:solidFill>
                    <a:srgbClr val="0070C0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Prompt" panose="00000500000000000000" pitchFamily="2" charset="-34"/>
                  <a:cs typeface="Prompt" panose="00000500000000000000" pitchFamily="2" charset="-34"/>
                </a:rPr>
                <a:t>แผนการแก้ไขปัญหาเมื่อระบบผลิตไฟฟ้าลดลง</a:t>
              </a:r>
            </a:p>
            <a:p>
              <a:pPr marL="914400" indent="-914400">
                <a:buFont typeface="Arial" panose="020B0604020202020204" pitchFamily="34" charset="0"/>
                <a:buChar char="•"/>
              </a:pPr>
              <a:r>
                <a:rPr lang="th-TH" sz="4000" dirty="0">
                  <a:ln w="0"/>
                  <a:solidFill>
                    <a:srgbClr val="0070C0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Prompt" panose="00000500000000000000" pitchFamily="2" charset="-34"/>
                  <a:cs typeface="Prompt" panose="00000500000000000000" pitchFamily="2" charset="-34"/>
                </a:rPr>
                <a:t>แผนบำรุงรักษาอุปกรณ์ตลอดอายุสัญญา</a:t>
              </a:r>
            </a:p>
            <a:p>
              <a:pPr marL="914400" indent="-914400">
                <a:buFont typeface="Arial" panose="020B0604020202020204" pitchFamily="34" charset="0"/>
                <a:buChar char="•"/>
              </a:pPr>
              <a:r>
                <a:rPr lang="th-TH" sz="4000" dirty="0">
                  <a:ln w="0"/>
                  <a:solidFill>
                    <a:srgbClr val="0070C0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Prompt" panose="00000500000000000000" pitchFamily="2" charset="-34"/>
                  <a:cs typeface="Prompt" panose="00000500000000000000" pitchFamily="2" charset="-34"/>
                </a:rPr>
                <a:t>แผนการอบรมประจำปี</a:t>
              </a:r>
            </a:p>
            <a:p>
              <a:pPr marL="914400" indent="-914400">
                <a:buFont typeface="Arial" panose="020B0604020202020204" pitchFamily="34" charset="0"/>
                <a:buChar char="•"/>
              </a:pPr>
              <a:r>
                <a:rPr lang="th-TH" sz="4000" dirty="0">
                  <a:ln w="0"/>
                  <a:solidFill>
                    <a:srgbClr val="0070C0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Prompt" panose="00000500000000000000" pitchFamily="2" charset="-34"/>
                  <a:cs typeface="Prompt" panose="00000500000000000000" pitchFamily="2" charset="-34"/>
                </a:rPr>
                <a:t>เอกสารทางด้านเทคนิค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2942927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DCC75A1-F33A-4F0D-8630-9CCDD15A5BD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สี่เหลี่ยมผืนผ้า 1">
            <a:extLst>
              <a:ext uri="{FF2B5EF4-FFF2-40B4-BE49-F238E27FC236}">
                <a16:creationId xmlns:a16="http://schemas.microsoft.com/office/drawing/2014/main" id="{EDC362D8-8758-88A5-F2D2-77DCE66CCECA}"/>
              </a:ext>
            </a:extLst>
          </p:cNvPr>
          <p:cNvSpPr/>
          <p:nvPr/>
        </p:nvSpPr>
        <p:spPr>
          <a:xfrm>
            <a:off x="4822957" y="419100"/>
            <a:ext cx="864210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h-TH" sz="5400" b="1" cap="none" spc="0" dirty="0">
                <a:ln w="0"/>
                <a:solidFill>
                  <a:srgbClr val="0070C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Prompt" panose="00000500000000000000" pitchFamily="2" charset="-34"/>
                <a:cs typeface="Prompt" panose="00000500000000000000" pitchFamily="2" charset="-34"/>
              </a:rPr>
              <a:t>ผลประโยชน์ที่ได้จากโครงการ</a:t>
            </a:r>
          </a:p>
        </p:txBody>
      </p:sp>
      <p:grpSp>
        <p:nvGrpSpPr>
          <p:cNvPr id="5" name="กลุ่ม 4">
            <a:extLst>
              <a:ext uri="{FF2B5EF4-FFF2-40B4-BE49-F238E27FC236}">
                <a16:creationId xmlns:a16="http://schemas.microsoft.com/office/drawing/2014/main" id="{9403194A-514B-AC84-208B-76812C4F182D}"/>
              </a:ext>
            </a:extLst>
          </p:cNvPr>
          <p:cNvGrpSpPr/>
          <p:nvPr/>
        </p:nvGrpSpPr>
        <p:grpSpPr>
          <a:xfrm>
            <a:off x="1981200" y="1485900"/>
            <a:ext cx="14325600" cy="8786277"/>
            <a:chOff x="4114800" y="1562100"/>
            <a:chExt cx="13335000" cy="8786277"/>
          </a:xfrm>
        </p:grpSpPr>
        <p:sp>
          <p:nvSpPr>
            <p:cNvPr id="4" name="สี่เหลี่ยมผืนผ้า: มุมมน 3">
              <a:extLst>
                <a:ext uri="{FF2B5EF4-FFF2-40B4-BE49-F238E27FC236}">
                  <a16:creationId xmlns:a16="http://schemas.microsoft.com/office/drawing/2014/main" id="{C7EB22D4-F21F-F771-808B-F8589428B3D1}"/>
                </a:ext>
              </a:extLst>
            </p:cNvPr>
            <p:cNvSpPr/>
            <p:nvPr/>
          </p:nvSpPr>
          <p:spPr>
            <a:xfrm>
              <a:off x="4114800" y="1562100"/>
              <a:ext cx="13335000" cy="8610600"/>
            </a:xfrm>
            <a:prstGeom prst="round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Prompt" panose="00000500000000000000" pitchFamily="2" charset="-34"/>
                <a:cs typeface="Prompt" panose="00000500000000000000" pitchFamily="2" charset="-34"/>
              </a:endParaRPr>
            </a:p>
          </p:txBody>
        </p:sp>
        <p:sp>
          <p:nvSpPr>
            <p:cNvPr id="3" name="สี่เหลี่ยมผืนผ้า 2">
              <a:extLst>
                <a:ext uri="{FF2B5EF4-FFF2-40B4-BE49-F238E27FC236}">
                  <a16:creationId xmlns:a16="http://schemas.microsoft.com/office/drawing/2014/main" id="{5014FBCE-271E-9D8B-6A29-07B4E4E95CC2}"/>
                </a:ext>
              </a:extLst>
            </p:cNvPr>
            <p:cNvSpPr/>
            <p:nvPr/>
          </p:nvSpPr>
          <p:spPr>
            <a:xfrm>
              <a:off x="4648200" y="1638300"/>
              <a:ext cx="12573000" cy="8710077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endParaRPr lang="th-TH" sz="2000" b="1" dirty="0">
                <a:ln w="0"/>
                <a:solidFill>
                  <a:srgbClr val="0070C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Prompt" panose="00000500000000000000" pitchFamily="2" charset="-34"/>
                <a:cs typeface="Prompt" panose="00000500000000000000" pitchFamily="2" charset="-34"/>
              </a:endParaRPr>
            </a:p>
            <a:p>
              <a:r>
                <a:rPr lang="th-TH" sz="4000" b="1" dirty="0">
                  <a:ln w="0"/>
                  <a:solidFill>
                    <a:srgbClr val="0070C0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Prompt" panose="00000500000000000000" pitchFamily="2" charset="-34"/>
                  <a:cs typeface="Prompt" panose="00000500000000000000" pitchFamily="2" charset="-34"/>
                </a:rPr>
                <a:t>โรงเรียน</a:t>
              </a:r>
            </a:p>
            <a:p>
              <a:pPr marL="914400" indent="-914400">
                <a:buFont typeface="Arial" panose="020B0604020202020204" pitchFamily="34" charset="0"/>
                <a:buChar char="•"/>
              </a:pPr>
              <a:r>
                <a:rPr lang="th-TH" sz="4000" dirty="0">
                  <a:ln w="0"/>
                  <a:solidFill>
                    <a:srgbClr val="0070C0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Prompt" panose="00000500000000000000" pitchFamily="2" charset="-34"/>
                  <a:cs typeface="Prompt" panose="00000500000000000000" pitchFamily="2" charset="-34"/>
                </a:rPr>
                <a:t>ลดค่าสาธารณูปโภค (ไฟฟ้า) ร้อยละ 20 - 40</a:t>
              </a:r>
            </a:p>
            <a:p>
              <a:pPr marL="914400" indent="-914400">
                <a:buFont typeface="Arial" panose="020B0604020202020204" pitchFamily="34" charset="0"/>
                <a:buChar char="•"/>
              </a:pPr>
              <a:r>
                <a:rPr lang="th-TH" sz="4000" dirty="0">
                  <a:ln w="0"/>
                  <a:solidFill>
                    <a:srgbClr val="0070C0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Prompt" panose="00000500000000000000" pitchFamily="2" charset="-34"/>
                  <a:cs typeface="Prompt" panose="00000500000000000000" pitchFamily="2" charset="-34"/>
                </a:rPr>
                <a:t>ลดปัญหาฝุ่นละอองขนาดเล็ก</a:t>
              </a:r>
            </a:p>
            <a:p>
              <a:pPr marL="914400" indent="-914400">
                <a:buFont typeface="Arial" panose="020B0604020202020204" pitchFamily="34" charset="0"/>
                <a:buChar char="•"/>
              </a:pPr>
              <a:r>
                <a:rPr lang="th-TH" sz="4000" dirty="0">
                  <a:ln w="0"/>
                  <a:solidFill>
                    <a:srgbClr val="0070C0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Prompt" panose="00000500000000000000" pitchFamily="2" charset="-34"/>
                  <a:cs typeface="Prompt" panose="00000500000000000000" pitchFamily="2" charset="-34"/>
                </a:rPr>
                <a:t>เป็นโรงเรียนสีเขียว</a:t>
              </a:r>
            </a:p>
            <a:p>
              <a:r>
                <a:rPr lang="th-TH" sz="4000" b="1" dirty="0">
                  <a:ln w="0"/>
                  <a:solidFill>
                    <a:srgbClr val="0070C0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Prompt" panose="00000500000000000000" pitchFamily="2" charset="-34"/>
                  <a:cs typeface="Prompt" panose="00000500000000000000" pitchFamily="2" charset="-34"/>
                </a:rPr>
                <a:t>ผู้บริหารสำนักการศึกษา</a:t>
              </a:r>
            </a:p>
            <a:p>
              <a:pPr marL="914400" indent="-914400">
                <a:buFont typeface="Arial" panose="020B0604020202020204" pitchFamily="34" charset="0"/>
                <a:buChar char="•"/>
              </a:pPr>
              <a:r>
                <a:rPr lang="th-TH" sz="4000" dirty="0">
                  <a:ln w="0"/>
                  <a:solidFill>
                    <a:srgbClr val="0070C0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Prompt" panose="00000500000000000000" pitchFamily="2" charset="-34"/>
                  <a:cs typeface="Prompt" panose="00000500000000000000" pitchFamily="2" charset="-34"/>
                </a:rPr>
                <a:t>ได้รับการยกย่องว่าเป็นผู้มีวิสัยทัศน์ที่สามารถลดค่าจ่ายด้านสาธารณูปโภค (ไฟฟ้า) ได้สำเร็จ</a:t>
              </a:r>
            </a:p>
            <a:p>
              <a:r>
                <a:rPr lang="th-TH" sz="4000" b="1" dirty="0">
                  <a:ln w="0"/>
                  <a:solidFill>
                    <a:srgbClr val="0070C0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Prompt" panose="00000500000000000000" pitchFamily="2" charset="-34"/>
                  <a:cs typeface="Prompt" panose="00000500000000000000" pitchFamily="2" charset="-34"/>
                </a:rPr>
                <a:t>ผู้บริหารกรุงเทพมหานคร</a:t>
              </a:r>
            </a:p>
            <a:p>
              <a:pPr marL="914400" indent="-914400">
                <a:buFont typeface="Arial" panose="020B0604020202020204" pitchFamily="34" charset="0"/>
                <a:buChar char="•"/>
              </a:pPr>
              <a:r>
                <a:rPr lang="th-TH" sz="4000" dirty="0">
                  <a:ln w="0"/>
                  <a:solidFill>
                    <a:srgbClr val="0070C0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Prompt" panose="00000500000000000000" pitchFamily="2" charset="-34"/>
                  <a:cs typeface="Prompt" panose="00000500000000000000" pitchFamily="2" charset="-34"/>
                </a:rPr>
                <a:t>เป็นผู้นำที่มีวิสัยทัศน์ที่จับต้องได้</a:t>
              </a:r>
            </a:p>
            <a:p>
              <a:pPr marL="914400" indent="-914400">
                <a:buFont typeface="Arial" panose="020B0604020202020204" pitchFamily="34" charset="0"/>
                <a:buChar char="•"/>
              </a:pPr>
              <a:r>
                <a:rPr lang="th-TH" sz="4000" dirty="0">
                  <a:ln w="0"/>
                  <a:solidFill>
                    <a:srgbClr val="0070C0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Prompt" panose="00000500000000000000" pitchFamily="2" charset="-34"/>
                  <a:cs typeface="Prompt" panose="00000500000000000000" pitchFamily="2" charset="-34"/>
                </a:rPr>
                <a:t>เป็นผู้นำด้านการใช้พลังงานสะอาด</a:t>
              </a:r>
            </a:p>
            <a:p>
              <a:pPr marL="914400" indent="-914400">
                <a:buFont typeface="Arial" panose="020B0604020202020204" pitchFamily="34" charset="0"/>
                <a:buChar char="•"/>
              </a:pPr>
              <a:r>
                <a:rPr lang="th-TH" sz="4000" dirty="0">
                  <a:ln w="0"/>
                  <a:solidFill>
                    <a:srgbClr val="0070C0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Prompt" panose="00000500000000000000" pitchFamily="2" charset="-34"/>
                  <a:cs typeface="Prompt" panose="00000500000000000000" pitchFamily="2" charset="-34"/>
                </a:rPr>
                <a:t>เป็นผู้นำด้านการรักษ์โลก ลดปัญหามลพิษที่จับต้องได้</a:t>
              </a:r>
            </a:p>
            <a:p>
              <a:pPr marL="914400" indent="-914400">
                <a:buFont typeface="Arial" panose="020B0604020202020204" pitchFamily="34" charset="0"/>
                <a:buChar char="•"/>
              </a:pPr>
              <a:r>
                <a:rPr lang="th-TH" sz="4000" dirty="0">
                  <a:ln w="0"/>
                  <a:solidFill>
                    <a:srgbClr val="0070C0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Prompt" panose="00000500000000000000" pitchFamily="2" charset="-34"/>
                  <a:cs typeface="Prompt" panose="00000500000000000000" pitchFamily="2" charset="-34"/>
                </a:rPr>
                <a:t>กรุงเทพมหานครลดค่าใช้จ่ายด้านสาธารณูปโภค (ไฟฟ้า) ได้อย่างน้อยร้อยละ 20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244360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D4540B8-D8D0-2FF7-1F53-8DE08FC619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สี่เหลี่ยมผืนผ้า 1">
            <a:extLst>
              <a:ext uri="{FF2B5EF4-FFF2-40B4-BE49-F238E27FC236}">
                <a16:creationId xmlns:a16="http://schemas.microsoft.com/office/drawing/2014/main" id="{CFA67165-8AC8-C2B1-10DA-149CCD14E119}"/>
              </a:ext>
            </a:extLst>
          </p:cNvPr>
          <p:cNvSpPr/>
          <p:nvPr/>
        </p:nvSpPr>
        <p:spPr>
          <a:xfrm>
            <a:off x="7990491" y="419100"/>
            <a:ext cx="230704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h-TH" sz="5400" b="1" cap="none" spc="0" dirty="0">
                <a:ln w="0"/>
                <a:solidFill>
                  <a:srgbClr val="0070C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Prompt" panose="00000500000000000000" pitchFamily="2" charset="-34"/>
                <a:cs typeface="Prompt" panose="00000500000000000000" pitchFamily="2" charset="-34"/>
              </a:rPr>
              <a:t>สัญญา</a:t>
            </a:r>
          </a:p>
        </p:txBody>
      </p:sp>
      <p:grpSp>
        <p:nvGrpSpPr>
          <p:cNvPr id="5" name="กลุ่ม 4">
            <a:extLst>
              <a:ext uri="{FF2B5EF4-FFF2-40B4-BE49-F238E27FC236}">
                <a16:creationId xmlns:a16="http://schemas.microsoft.com/office/drawing/2014/main" id="{DF78B8C1-B782-19EB-D3D4-7FC5B3E8AD38}"/>
              </a:ext>
            </a:extLst>
          </p:cNvPr>
          <p:cNvGrpSpPr/>
          <p:nvPr/>
        </p:nvGrpSpPr>
        <p:grpSpPr>
          <a:xfrm>
            <a:off x="1981200" y="1485900"/>
            <a:ext cx="14325600" cy="8610600"/>
            <a:chOff x="4114800" y="1562100"/>
            <a:chExt cx="13335000" cy="8610600"/>
          </a:xfrm>
        </p:grpSpPr>
        <p:sp>
          <p:nvSpPr>
            <p:cNvPr id="4" name="สี่เหลี่ยมผืนผ้า: มุมมน 3">
              <a:extLst>
                <a:ext uri="{FF2B5EF4-FFF2-40B4-BE49-F238E27FC236}">
                  <a16:creationId xmlns:a16="http://schemas.microsoft.com/office/drawing/2014/main" id="{9056D907-DE58-628A-4245-2BA335C9CAC7}"/>
                </a:ext>
              </a:extLst>
            </p:cNvPr>
            <p:cNvSpPr/>
            <p:nvPr/>
          </p:nvSpPr>
          <p:spPr>
            <a:xfrm>
              <a:off x="4114800" y="1562100"/>
              <a:ext cx="13335000" cy="8610600"/>
            </a:xfrm>
            <a:prstGeom prst="round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Prompt" panose="00000500000000000000" pitchFamily="2" charset="-34"/>
                <a:cs typeface="Prompt" panose="00000500000000000000" pitchFamily="2" charset="-34"/>
              </a:endParaRPr>
            </a:p>
          </p:txBody>
        </p:sp>
        <p:sp>
          <p:nvSpPr>
            <p:cNvPr id="3" name="สี่เหลี่ยมผืนผ้า 2">
              <a:extLst>
                <a:ext uri="{FF2B5EF4-FFF2-40B4-BE49-F238E27FC236}">
                  <a16:creationId xmlns:a16="http://schemas.microsoft.com/office/drawing/2014/main" id="{E64135AB-CB5C-5F16-DC73-7D13FBCF1B89}"/>
                </a:ext>
              </a:extLst>
            </p:cNvPr>
            <p:cNvSpPr/>
            <p:nvPr/>
          </p:nvSpPr>
          <p:spPr>
            <a:xfrm>
              <a:off x="4648200" y="1638300"/>
              <a:ext cx="12573000" cy="7786747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endParaRPr lang="th-TH" sz="2000" b="1" dirty="0">
                <a:ln w="0"/>
                <a:solidFill>
                  <a:srgbClr val="0070C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Prompt" panose="00000500000000000000" pitchFamily="2" charset="-34"/>
                <a:cs typeface="Prompt" panose="00000500000000000000" pitchFamily="2" charset="-34"/>
              </a:endParaRPr>
            </a:p>
            <a:p>
              <a:r>
                <a:rPr lang="th-TH" sz="4000" b="1" dirty="0">
                  <a:ln w="0"/>
                  <a:solidFill>
                    <a:srgbClr val="0070C0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Prompt" panose="00000500000000000000" pitchFamily="2" charset="-34"/>
                  <a:cs typeface="Prompt" panose="00000500000000000000" pitchFamily="2" charset="-34"/>
                </a:rPr>
                <a:t>สัญญาที่เสนอให้โรงเรียนพิจารณา</a:t>
              </a:r>
            </a:p>
            <a:p>
              <a:pPr marL="914400" indent="-914400">
                <a:buFont typeface="Arial" panose="020B0604020202020204" pitchFamily="34" charset="0"/>
                <a:buChar char="•"/>
              </a:pPr>
              <a:r>
                <a:rPr lang="th-TH" sz="4000" dirty="0">
                  <a:ln w="0"/>
                  <a:solidFill>
                    <a:srgbClr val="0070C0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Prompt" panose="00000500000000000000" pitchFamily="2" charset="-34"/>
                  <a:cs typeface="Prompt" panose="00000500000000000000" pitchFamily="2" charset="-34"/>
                </a:rPr>
                <a:t>สัญญานี้มีอายุ 25 ปี ต่ออายุได้</a:t>
              </a:r>
            </a:p>
            <a:p>
              <a:pPr marL="914400" indent="-914400">
                <a:buFont typeface="Arial" panose="020B0604020202020204" pitchFamily="34" charset="0"/>
                <a:buChar char="•"/>
              </a:pPr>
              <a:r>
                <a:rPr lang="th-TH" sz="4000" dirty="0">
                  <a:ln w="0"/>
                  <a:solidFill>
                    <a:srgbClr val="0070C0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Prompt" panose="00000500000000000000" pitchFamily="2" charset="-34"/>
                  <a:cs typeface="Prompt" panose="00000500000000000000" pitchFamily="2" charset="-34"/>
                </a:rPr>
                <a:t>ไม่กำหนดกำลังการผลิต</a:t>
              </a:r>
            </a:p>
            <a:p>
              <a:pPr marL="914400" indent="-914400">
                <a:buFont typeface="Arial" panose="020B0604020202020204" pitchFamily="34" charset="0"/>
                <a:buChar char="•"/>
              </a:pPr>
              <a:r>
                <a:rPr lang="th-TH" sz="4000" dirty="0">
                  <a:ln w="0"/>
                  <a:solidFill>
                    <a:srgbClr val="0070C0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Prompt" panose="00000500000000000000" pitchFamily="2" charset="-34"/>
                  <a:cs typeface="Prompt" panose="00000500000000000000" pitchFamily="2" charset="-34"/>
                </a:rPr>
                <a:t>เพิ่มกำลังการผลิตได้ตามปริมาณการใช้ไฟฟ้าที่เพิ่มขึ้น</a:t>
              </a:r>
            </a:p>
            <a:p>
              <a:pPr marL="914400" indent="-914400">
                <a:buFont typeface="Arial" panose="020B0604020202020204" pitchFamily="34" charset="0"/>
                <a:buChar char="•"/>
              </a:pPr>
              <a:r>
                <a:rPr lang="th-TH" sz="4000" dirty="0">
                  <a:ln w="0"/>
                  <a:solidFill>
                    <a:srgbClr val="0070C0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Prompt" panose="00000500000000000000" pitchFamily="2" charset="-34"/>
                  <a:cs typeface="Prompt" panose="00000500000000000000" pitchFamily="2" charset="-34"/>
                </a:rPr>
                <a:t>มีค่าปรับกรณีไม่ทำตามสัญญา</a:t>
              </a:r>
            </a:p>
            <a:p>
              <a:pPr marL="914400" indent="-914400">
                <a:buFont typeface="Arial" panose="020B0604020202020204" pitchFamily="34" charset="0"/>
                <a:buChar char="•"/>
              </a:pPr>
              <a:r>
                <a:rPr lang="th-TH" sz="4000" dirty="0">
                  <a:ln w="0"/>
                  <a:solidFill>
                    <a:srgbClr val="0070C0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Prompt" panose="00000500000000000000" pitchFamily="2" charset="-34"/>
                  <a:cs typeface="Prompt" panose="00000500000000000000" pitchFamily="2" charset="-34"/>
                </a:rPr>
                <a:t>ปรับเปลี่ยนอุปกรณ์ได้ตามเทคโนโลยีที่พัฒนาขึ้น</a:t>
              </a:r>
            </a:p>
            <a:p>
              <a:pPr marL="914400" indent="-914400">
                <a:buFont typeface="Arial" panose="020B0604020202020204" pitchFamily="34" charset="0"/>
                <a:buChar char="•"/>
              </a:pPr>
              <a:r>
                <a:rPr lang="th-TH" sz="4000" dirty="0">
                  <a:ln w="0"/>
                  <a:solidFill>
                    <a:srgbClr val="0070C0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Prompt" panose="00000500000000000000" pitchFamily="2" charset="-34"/>
                  <a:cs typeface="Prompt" panose="00000500000000000000" pitchFamily="2" charset="-34"/>
                </a:rPr>
                <a:t>ราคาค่าไฟฟ้าคงที่ตลอดอายุสัญญา</a:t>
              </a:r>
            </a:p>
            <a:p>
              <a:pPr marL="914400" indent="-914400">
                <a:buFont typeface="Arial" panose="020B0604020202020204" pitchFamily="34" charset="0"/>
                <a:buChar char="•"/>
              </a:pPr>
              <a:r>
                <a:rPr lang="th-TH" sz="4000" dirty="0">
                  <a:ln w="0"/>
                  <a:solidFill>
                    <a:srgbClr val="0070C0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Prompt" panose="00000500000000000000" pitchFamily="2" charset="-34"/>
                  <a:cs typeface="Prompt" panose="00000500000000000000" pitchFamily="2" charset="-34"/>
                </a:rPr>
                <a:t>ลดค่าสาธารณูปโภค (ไฟฟ้า) ลง ร้อยละ 20 – 40</a:t>
              </a:r>
            </a:p>
            <a:p>
              <a:pPr marL="914400" indent="-914400">
                <a:buFont typeface="Arial" panose="020B0604020202020204" pitchFamily="34" charset="0"/>
                <a:buChar char="•"/>
              </a:pPr>
              <a:r>
                <a:rPr lang="th-TH" sz="4000" dirty="0">
                  <a:ln w="0"/>
                  <a:solidFill>
                    <a:srgbClr val="0070C0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Prompt" panose="00000500000000000000" pitchFamily="2" charset="-34"/>
                  <a:cs typeface="Prompt" panose="00000500000000000000" pitchFamily="2" charset="-34"/>
                </a:rPr>
                <a:t>สัญญาสามารถยกเลิกได้ตลอดเวลา</a:t>
              </a:r>
            </a:p>
            <a:p>
              <a:r>
                <a:rPr lang="th-TH" sz="4000" b="1" dirty="0">
                  <a:ln w="0"/>
                  <a:solidFill>
                    <a:srgbClr val="0070C0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Prompt" panose="00000500000000000000" pitchFamily="2" charset="-34"/>
                  <a:cs typeface="Prompt" panose="00000500000000000000" pitchFamily="2" charset="-34"/>
                </a:rPr>
                <a:t>ข้อควรพิจารณา</a:t>
              </a:r>
            </a:p>
            <a:p>
              <a:pPr marL="914400" indent="-914400">
                <a:buFont typeface="Arial" panose="020B0604020202020204" pitchFamily="34" charset="0"/>
                <a:buChar char="•"/>
              </a:pPr>
              <a:r>
                <a:rPr lang="th-TH" sz="4000" dirty="0">
                  <a:ln w="0"/>
                  <a:solidFill>
                    <a:srgbClr val="0070C0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Prompt" panose="00000500000000000000" pitchFamily="2" charset="-34"/>
                  <a:cs typeface="Prompt" panose="00000500000000000000" pitchFamily="2" charset="-34"/>
                </a:rPr>
                <a:t>อายุสัญญา</a:t>
              </a:r>
            </a:p>
            <a:p>
              <a:pPr marL="914400" indent="-914400">
                <a:buFont typeface="Arial" panose="020B0604020202020204" pitchFamily="34" charset="0"/>
                <a:buChar char="•"/>
              </a:pPr>
              <a:r>
                <a:rPr lang="th-TH" sz="4000" dirty="0">
                  <a:ln w="0"/>
                  <a:solidFill>
                    <a:srgbClr val="0070C0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Prompt" panose="00000500000000000000" pitchFamily="2" charset="-34"/>
                  <a:cs typeface="Prompt" panose="00000500000000000000" pitchFamily="2" charset="-34"/>
                </a:rPr>
                <a:t>ราคาค่าไฟฟ้า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4000266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ธีมของ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350" row="0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2DC01F78-B306-4A5D-8319-89C129EA6D5D}">
  <we:reference id="wa200005566" version="3.0.0.2" store="th-TH" storeType="OMEX"/>
  <we:alternateReferences>
    <we:reference id="wa200005566" version="3.0.0.2" store="wa200005566" storeType="OMEX"/>
  </we:alternateReferences>
  <we:properties>
    <we:property name="theme" value="{&quot;name&quot;:&quot;Drift&quot;,&quot;colorPalette&quot;:[&quot;0E2841&quot;,&quot;E8E8E8&quot;,&quot;00416B&quot;,&quot;006098&quot;,&quot;238DC1&quot;,&quot;939598&quot;,&quot;D7D7D7&quot;,&quot;7775FF&quot;,&quot;467886&quot;,&quot;96607D&quot;],&quot;isDefault&quot;:true,&quot;color&quot;:&quot;#ffffff&quot;,&quot;previewImages&quot;:[&quot;https://cpp.appsdowonders.com/assets/SlideTitle-drift.png&quot;,&quot;https://cpp.appsdowonders.com/assets/SlideTextbox1V1-drift.png&quot;,&quot;https://cpp.appsdowonders.com/assets/SlideTextbox3V1-drift.png&quot;,&quot;https://cpp.appsdowonders.com/assets/SlideTable-drift.png&quot;,&quot;https://cpp.appsdowonders.com/assets/SlideTimeline-drift.png&quot;],&quot;previewAnimation&quot;:&quot;https://cpp.appsdowonders.com/assets/drift-preview.gif&quot;,&quot;index&quot;:0}"/>
  </we:properties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otalTime>461</TotalTime>
  <Words>1055</Words>
  <Application>Microsoft Office PowerPoint</Application>
  <PresentationFormat>กำหนดเอง</PresentationFormat>
  <Paragraphs>138</Paragraphs>
  <Slides>7</Slides>
  <Notes>0</Notes>
  <HiddenSlides>0</HiddenSlides>
  <MMClips>0</MMClips>
  <ScaleCrop>false</ScaleCrop>
  <HeadingPairs>
    <vt:vector size="6" baseType="variant">
      <vt:variant>
        <vt:lpstr>ฟอนต์ที่ถูกใช้</vt:lpstr>
      </vt:variant>
      <vt:variant>
        <vt:i4>4</vt:i4>
      </vt:variant>
      <vt:variant>
        <vt:lpstr>ธีม</vt:lpstr>
      </vt:variant>
      <vt:variant>
        <vt:i4>1</vt:i4>
      </vt:variant>
      <vt:variant>
        <vt:lpstr>ชื่อเรื่องสไลด์</vt:lpstr>
      </vt:variant>
      <vt:variant>
        <vt:i4>7</vt:i4>
      </vt:variant>
    </vt:vector>
  </HeadingPairs>
  <TitlesOfParts>
    <vt:vector size="12" baseType="lpstr">
      <vt:lpstr>Prompt Bold</vt:lpstr>
      <vt:lpstr>Prompt</vt:lpstr>
      <vt:lpstr>Arial</vt:lpstr>
      <vt:lpstr>Calibri</vt:lpstr>
      <vt:lpstr>Office Theme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สีน้ำเงิน สีขาว ทางการ แผนผัง วางแผนธุรกิจ SWOT Analysis ระดมสมอง</dc:title>
  <dc:creator>Thitima Manomansaddha</dc:creator>
  <cp:lastModifiedBy>Chitgasame RM</cp:lastModifiedBy>
  <cp:revision>13</cp:revision>
  <dcterms:created xsi:type="dcterms:W3CDTF">2006-08-16T00:00:00Z</dcterms:created>
  <dcterms:modified xsi:type="dcterms:W3CDTF">2025-07-01T22:03:36Z</dcterms:modified>
  <dc:identifier>DAGr4tbLXjU</dc:identifier>
</cp:coreProperties>
</file>